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1"/>
  </p:handoutMasterIdLst>
  <p:sldIdLst>
    <p:sldId id="256" r:id="rId2"/>
    <p:sldId id="258" r:id="rId3"/>
    <p:sldId id="299" r:id="rId4"/>
    <p:sldId id="259" r:id="rId5"/>
    <p:sldId id="294" r:id="rId6"/>
    <p:sldId id="295" r:id="rId7"/>
    <p:sldId id="260" r:id="rId8"/>
    <p:sldId id="296" r:id="rId9"/>
    <p:sldId id="297" r:id="rId10"/>
    <p:sldId id="298" r:id="rId11"/>
    <p:sldId id="262" r:id="rId12"/>
    <p:sldId id="263" r:id="rId13"/>
    <p:sldId id="264" r:id="rId14"/>
    <p:sldId id="265" r:id="rId15"/>
    <p:sldId id="266" r:id="rId16"/>
    <p:sldId id="267" r:id="rId17"/>
    <p:sldId id="268" r:id="rId18"/>
    <p:sldId id="269" r:id="rId19"/>
    <p:sldId id="270" r:id="rId20"/>
    <p:sldId id="300" r:id="rId21"/>
    <p:sldId id="271" r:id="rId22"/>
    <p:sldId id="272" r:id="rId23"/>
    <p:sldId id="273" r:id="rId24"/>
    <p:sldId id="274" r:id="rId25"/>
    <p:sldId id="275" r:id="rId26"/>
    <p:sldId id="276" r:id="rId27"/>
    <p:sldId id="301" r:id="rId28"/>
    <p:sldId id="278" r:id="rId29"/>
    <p:sldId id="279" r:id="rId30"/>
    <p:sldId id="280" r:id="rId31"/>
    <p:sldId id="281" r:id="rId32"/>
    <p:sldId id="282" r:id="rId33"/>
    <p:sldId id="287" r:id="rId34"/>
    <p:sldId id="288" r:id="rId35"/>
    <p:sldId id="289" r:id="rId36"/>
    <p:sldId id="290" r:id="rId37"/>
    <p:sldId id="302" r:id="rId38"/>
    <p:sldId id="303" r:id="rId39"/>
    <p:sldId id="291" r:id="rId40"/>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4509BF-3548-4625-86F2-0306164143C2}"/>
              </a:ext>
            </a:extLst>
          </p:cNvPr>
          <p:cNvSpPr>
            <a:spLocks noGrp="1"/>
          </p:cNvSpPr>
          <p:nvPr>
            <p:ph type="hdr" sz="quarter"/>
          </p:nvPr>
        </p:nvSpPr>
        <p:spPr>
          <a:xfrm>
            <a:off x="0" y="0"/>
            <a:ext cx="4068339" cy="356357"/>
          </a:xfrm>
          <a:prstGeom prst="rect">
            <a:avLst/>
          </a:prstGeom>
        </p:spPr>
        <p:txBody>
          <a:bodyPr vert="horz" lIns="94221" tIns="47111" rIns="94221" bIns="47111" rtlCol="0"/>
          <a:lstStyle>
            <a:lvl1pPr algn="l">
              <a:defRPr sz="1200"/>
            </a:lvl1pPr>
          </a:lstStyle>
          <a:p>
            <a:endParaRPr lang="en-US" dirty="0"/>
          </a:p>
        </p:txBody>
      </p:sp>
      <p:sp>
        <p:nvSpPr>
          <p:cNvPr id="3" name="Date Placeholder 2">
            <a:extLst>
              <a:ext uri="{FF2B5EF4-FFF2-40B4-BE49-F238E27FC236}">
                <a16:creationId xmlns:a16="http://schemas.microsoft.com/office/drawing/2014/main" id="{EEE4B735-AB60-4759-AFCC-25413D6A3E8A}"/>
              </a:ext>
            </a:extLst>
          </p:cNvPr>
          <p:cNvSpPr>
            <a:spLocks noGrp="1"/>
          </p:cNvSpPr>
          <p:nvPr>
            <p:ph type="dt" sz="quarter" idx="1"/>
          </p:nvPr>
        </p:nvSpPr>
        <p:spPr>
          <a:xfrm>
            <a:off x="5317964" y="0"/>
            <a:ext cx="4068339" cy="356357"/>
          </a:xfrm>
          <a:prstGeom prst="rect">
            <a:avLst/>
          </a:prstGeom>
        </p:spPr>
        <p:txBody>
          <a:bodyPr vert="horz" lIns="94221" tIns="47111" rIns="94221" bIns="47111" rtlCol="0"/>
          <a:lstStyle>
            <a:lvl1pPr algn="r">
              <a:defRPr sz="1200"/>
            </a:lvl1pPr>
          </a:lstStyle>
          <a:p>
            <a:fld id="{31FB22F2-E428-42DA-90D9-C789AE50DD50}" type="datetimeFigureOut">
              <a:rPr lang="en-US" smtClean="0"/>
              <a:t>1/16/2018</a:t>
            </a:fld>
            <a:endParaRPr lang="en-US" dirty="0"/>
          </a:p>
        </p:txBody>
      </p:sp>
      <p:sp>
        <p:nvSpPr>
          <p:cNvPr id="4" name="Footer Placeholder 3">
            <a:extLst>
              <a:ext uri="{FF2B5EF4-FFF2-40B4-BE49-F238E27FC236}">
                <a16:creationId xmlns:a16="http://schemas.microsoft.com/office/drawing/2014/main" id="{B8410CC8-0BD6-418C-A5A2-314463240C16}"/>
              </a:ext>
            </a:extLst>
          </p:cNvPr>
          <p:cNvSpPr>
            <a:spLocks noGrp="1"/>
          </p:cNvSpPr>
          <p:nvPr>
            <p:ph type="ftr" sz="quarter" idx="2"/>
          </p:nvPr>
        </p:nvSpPr>
        <p:spPr>
          <a:xfrm>
            <a:off x="0" y="6746119"/>
            <a:ext cx="4068339" cy="356356"/>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C443BDC-6CDE-4532-965E-668C9871A00A}"/>
              </a:ext>
            </a:extLst>
          </p:cNvPr>
          <p:cNvSpPr>
            <a:spLocks noGrp="1"/>
          </p:cNvSpPr>
          <p:nvPr>
            <p:ph type="sldNum" sz="quarter" idx="3"/>
          </p:nvPr>
        </p:nvSpPr>
        <p:spPr>
          <a:xfrm>
            <a:off x="5317964" y="6746119"/>
            <a:ext cx="4068339" cy="356356"/>
          </a:xfrm>
          <a:prstGeom prst="rect">
            <a:avLst/>
          </a:prstGeom>
        </p:spPr>
        <p:txBody>
          <a:bodyPr vert="horz" lIns="94221" tIns="47111" rIns="94221" bIns="47111" rtlCol="0" anchor="b"/>
          <a:lstStyle>
            <a:lvl1pPr algn="r">
              <a:defRPr sz="1200"/>
            </a:lvl1pPr>
          </a:lstStyle>
          <a:p>
            <a:fld id="{7E58B578-F6FE-4107-AD82-581B7DACE8AD}" type="slidenum">
              <a:rPr lang="en-US" smtClean="0"/>
              <a:t>‹#›</a:t>
            </a:fld>
            <a:endParaRPr lang="en-US" dirty="0"/>
          </a:p>
        </p:txBody>
      </p:sp>
    </p:spTree>
    <p:extLst>
      <p:ext uri="{BB962C8B-B14F-4D97-AF65-F5344CB8AC3E}">
        <p14:creationId xmlns:p14="http://schemas.microsoft.com/office/powerpoint/2010/main" val="33562877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6532-4E95-41C4-B97F-CFF0AB5CB5F9}"/>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3135A5F5-C1DC-47C2-B25F-A2A87E848C80}"/>
              </a:ext>
            </a:extLst>
          </p:cNvPr>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4663E-B9FA-4B2D-BADF-D453007AF310}"/>
              </a:ext>
            </a:extLst>
          </p:cNvPr>
          <p:cNvSpPr>
            <a:spLocks noGrp="1"/>
          </p:cNvSpPr>
          <p:nvPr>
            <p:ph type="dt" sz="half" idx="10"/>
          </p:nvPr>
        </p:nvSpPr>
        <p:spPr/>
        <p:txBody>
          <a:bodyPr/>
          <a:lstStyle/>
          <a:p>
            <a:fld id="{CA26652C-70D5-4407-9FD8-2A89A5313FC4}" type="datetimeFigureOut">
              <a:rPr lang="en-US" smtClean="0"/>
              <a:t>1/16/2018</a:t>
            </a:fld>
            <a:endParaRPr lang="en-US" dirty="0"/>
          </a:p>
        </p:txBody>
      </p:sp>
      <p:sp>
        <p:nvSpPr>
          <p:cNvPr id="5" name="Footer Placeholder 4">
            <a:extLst>
              <a:ext uri="{FF2B5EF4-FFF2-40B4-BE49-F238E27FC236}">
                <a16:creationId xmlns:a16="http://schemas.microsoft.com/office/drawing/2014/main" id="{3C4AB29D-0E24-4542-B90A-6C3D1E9DD1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50D311-3863-45B4-BAF2-59E36D4466DA}"/>
              </a:ext>
            </a:extLst>
          </p:cNvPr>
          <p:cNvSpPr>
            <a:spLocks noGrp="1"/>
          </p:cNvSpPr>
          <p:nvPr>
            <p:ph type="sldNum" sz="quarter" idx="12"/>
          </p:nvPr>
        </p:nvSpPr>
        <p:spPr/>
        <p:txBody>
          <a:bodyPr/>
          <a:lstStyle/>
          <a:p>
            <a:fld id="{6E9BF886-D08B-44F2-8C65-F92C433305EC}" type="slidenum">
              <a:rPr lang="en-US" smtClean="0"/>
              <a:t>‹#›</a:t>
            </a:fld>
            <a:endParaRPr lang="en-US" dirty="0"/>
          </a:p>
        </p:txBody>
      </p:sp>
    </p:spTree>
    <p:extLst>
      <p:ext uri="{BB962C8B-B14F-4D97-AF65-F5344CB8AC3E}">
        <p14:creationId xmlns:p14="http://schemas.microsoft.com/office/powerpoint/2010/main" val="394556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1/16/2018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www.enterprisetransitions.com/" TargetMode="External"/><Relationship Id="rId2" Type="http://schemas.openxmlformats.org/officeDocument/2006/relationships/hyperlink" Target="http://www.exitpromise.com/" TargetMode="Externa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FC1A-5EA8-440A-A7E0-0A9AEC14B0BB}"/>
              </a:ext>
            </a:extLst>
          </p:cNvPr>
          <p:cNvSpPr>
            <a:spLocks noGrp="1"/>
          </p:cNvSpPr>
          <p:nvPr>
            <p:ph type="ctrTitle"/>
          </p:nvPr>
        </p:nvSpPr>
        <p:spPr/>
        <p:txBody>
          <a:bodyPr>
            <a:normAutofit fontScale="90000"/>
          </a:bodyPr>
          <a:lstStyle/>
          <a:p>
            <a:r>
              <a:rPr lang="en-US" dirty="0"/>
              <a:t>Selling Your Business:  Negotiating Offers and Terms</a:t>
            </a:r>
          </a:p>
        </p:txBody>
      </p:sp>
      <p:sp>
        <p:nvSpPr>
          <p:cNvPr id="3" name="Subtitle 2">
            <a:extLst>
              <a:ext uri="{FF2B5EF4-FFF2-40B4-BE49-F238E27FC236}">
                <a16:creationId xmlns:a16="http://schemas.microsoft.com/office/drawing/2014/main" id="{67FF0790-BFC2-4C71-BC7E-2BC046A9FD6B}"/>
              </a:ext>
            </a:extLst>
          </p:cNvPr>
          <p:cNvSpPr>
            <a:spLocks noGrp="1"/>
          </p:cNvSpPr>
          <p:nvPr>
            <p:ph type="subTitle" idx="1"/>
          </p:nvPr>
        </p:nvSpPr>
        <p:spPr/>
        <p:txBody>
          <a:bodyPr/>
          <a:lstStyle/>
          <a:p>
            <a:r>
              <a:rPr lang="en-US" dirty="0"/>
              <a:t>Speaker:  Holly A. Magister, CPA and CFP</a:t>
            </a:r>
            <a:r>
              <a:rPr lang="en-US" sz="1000" dirty="0"/>
              <a:t>®</a:t>
            </a:r>
          </a:p>
          <a:p>
            <a:r>
              <a:rPr lang="en-US" sz="1000" dirty="0"/>
              <a:t>Enterprise Transitions, LP and ExitPromise.com Founder</a:t>
            </a:r>
          </a:p>
          <a:p>
            <a:endParaRPr lang="en-US" sz="1000" dirty="0"/>
          </a:p>
        </p:txBody>
      </p:sp>
    </p:spTree>
    <p:extLst>
      <p:ext uri="{BB962C8B-B14F-4D97-AF65-F5344CB8AC3E}">
        <p14:creationId xmlns:p14="http://schemas.microsoft.com/office/powerpoint/2010/main" val="363950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AB5B-48DE-4E87-92F5-2D4560B95D6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Constitutes an Offer?</a:t>
            </a:r>
          </a:p>
        </p:txBody>
      </p:sp>
      <p:sp>
        <p:nvSpPr>
          <p:cNvPr id="3" name="Text Placeholder 2">
            <a:extLst>
              <a:ext uri="{FF2B5EF4-FFF2-40B4-BE49-F238E27FC236}">
                <a16:creationId xmlns:a16="http://schemas.microsoft.com/office/drawing/2014/main" id="{6E98DC89-E52A-4209-A6E1-B730F6A1695A}"/>
              </a:ext>
            </a:extLst>
          </p:cNvPr>
          <p:cNvSpPr>
            <a:spLocks noGrp="1"/>
          </p:cNvSpPr>
          <p:nvPr>
            <p:ph type="body" idx="1"/>
          </p:nvPr>
        </p:nvSpPr>
        <p:spPr/>
        <p:txBody>
          <a:bodyPr>
            <a:normAutofit/>
          </a:bodyPr>
          <a:lstStyle/>
          <a:p>
            <a:r>
              <a:rPr lang="en-US" dirty="0"/>
              <a:t>A Offer should be delivered to the Seller in the form of a written Letter of Intent (The LOI)</a:t>
            </a:r>
          </a:p>
          <a:p>
            <a:endParaRPr lang="en-US" dirty="0"/>
          </a:p>
          <a:p>
            <a:pPr lvl="1"/>
            <a:r>
              <a:rPr lang="en-US" dirty="0"/>
              <a:t>The major deal points in the LOI should not be a surprise to the Seller!</a:t>
            </a:r>
          </a:p>
          <a:p>
            <a:pPr lvl="1"/>
            <a:r>
              <a:rPr lang="en-US" dirty="0"/>
              <a:t>The LOI should have deal structure details which the buyer and seller have already discussed and agreed upon in general terms.</a:t>
            </a:r>
          </a:p>
          <a:p>
            <a:pPr lvl="2"/>
            <a:r>
              <a:rPr lang="en-US" dirty="0"/>
              <a:t>Example – The Seller will be employed by the Buyer for a period of 24 months after the closing.  </a:t>
            </a:r>
          </a:p>
        </p:txBody>
      </p:sp>
    </p:spTree>
    <p:extLst>
      <p:ext uri="{BB962C8B-B14F-4D97-AF65-F5344CB8AC3E}">
        <p14:creationId xmlns:p14="http://schemas.microsoft.com/office/powerpoint/2010/main" val="281728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6ADF4-6EE9-4CD5-8838-004F741A6D99}"/>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When is an Attorney Needed in the Deal Process?</a:t>
            </a:r>
          </a:p>
        </p:txBody>
      </p:sp>
      <p:sp>
        <p:nvSpPr>
          <p:cNvPr id="3" name="Text Placeholder 2">
            <a:extLst>
              <a:ext uri="{FF2B5EF4-FFF2-40B4-BE49-F238E27FC236}">
                <a16:creationId xmlns:a16="http://schemas.microsoft.com/office/drawing/2014/main" id="{539AF76B-2833-45F0-AF03-415857612B4D}"/>
              </a:ext>
            </a:extLst>
          </p:cNvPr>
          <p:cNvSpPr>
            <a:spLocks noGrp="1"/>
          </p:cNvSpPr>
          <p:nvPr>
            <p:ph type="body" idx="1"/>
          </p:nvPr>
        </p:nvSpPr>
        <p:spPr/>
        <p:txBody>
          <a:bodyPr/>
          <a:lstStyle/>
          <a:p>
            <a:r>
              <a:rPr lang="en-US" dirty="0"/>
              <a:t>The best scenario is to retain an M&amp;A Attorney well in advance of launching a business for sale!  </a:t>
            </a:r>
          </a:p>
          <a:p>
            <a:endParaRPr lang="en-US" dirty="0"/>
          </a:p>
          <a:p>
            <a:pPr lvl="1"/>
            <a:r>
              <a:rPr lang="en-US" dirty="0"/>
              <a:t>Use an Attorney who does deals all the time!</a:t>
            </a:r>
          </a:p>
          <a:p>
            <a:pPr lvl="1"/>
            <a:r>
              <a:rPr lang="en-US" dirty="0"/>
              <a:t>And an Attorney who works well with other Advisors is a necessity.  This is a team project.  </a:t>
            </a:r>
          </a:p>
          <a:p>
            <a:pPr lvl="1"/>
            <a:r>
              <a:rPr lang="en-US" dirty="0"/>
              <a:t>If a LOI has been received and the Seller is considering its acceptance, it’s very important to HIRE AN ATTORNEY before signing it.</a:t>
            </a:r>
          </a:p>
        </p:txBody>
      </p:sp>
    </p:spTree>
    <p:extLst>
      <p:ext uri="{BB962C8B-B14F-4D97-AF65-F5344CB8AC3E}">
        <p14:creationId xmlns:p14="http://schemas.microsoft.com/office/powerpoint/2010/main" val="15995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6265E-2A5B-4C03-8801-99C803A2DC00}"/>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Importance of Preparation – especially when your business is not for sale</a:t>
            </a:r>
          </a:p>
        </p:txBody>
      </p:sp>
      <p:sp>
        <p:nvSpPr>
          <p:cNvPr id="3" name="Text Placeholder 2">
            <a:extLst>
              <a:ext uri="{FF2B5EF4-FFF2-40B4-BE49-F238E27FC236}">
                <a16:creationId xmlns:a16="http://schemas.microsoft.com/office/drawing/2014/main" id="{2D6A0E3E-E8AF-4D68-B21A-96AB14CF09F5}"/>
              </a:ext>
            </a:extLst>
          </p:cNvPr>
          <p:cNvSpPr>
            <a:spLocks noGrp="1"/>
          </p:cNvSpPr>
          <p:nvPr>
            <p:ph type="body" idx="1"/>
          </p:nvPr>
        </p:nvSpPr>
        <p:spPr/>
        <p:txBody>
          <a:bodyPr/>
          <a:lstStyle/>
          <a:p>
            <a:r>
              <a:rPr lang="en-US" dirty="0"/>
              <a:t>Due Diligence is Brutal</a:t>
            </a:r>
          </a:p>
          <a:p>
            <a:pPr lvl="1"/>
            <a:r>
              <a:rPr lang="en-US" dirty="0"/>
              <a:t>Every contract the business has ever executed (or should have executed) will be scrutinized.</a:t>
            </a:r>
          </a:p>
          <a:p>
            <a:pPr lvl="1"/>
            <a:r>
              <a:rPr lang="en-US" dirty="0"/>
              <a:t>If there is something on the company’s public records, which has gone unnoticed, undiscovered, or simply ignored, it will become an issue.</a:t>
            </a:r>
          </a:p>
          <a:p>
            <a:pPr lvl="1"/>
            <a:r>
              <a:rPr lang="en-US" dirty="0"/>
              <a:t>Customer Concentrations will be carefully evaluated.</a:t>
            </a:r>
          </a:p>
          <a:p>
            <a:pPr lvl="1"/>
            <a:r>
              <a:rPr lang="en-US" dirty="0"/>
              <a:t>Inventories and any other assets included in the sale will be examined.</a:t>
            </a:r>
          </a:p>
          <a:p>
            <a:pPr lvl="1"/>
            <a:r>
              <a:rPr lang="en-US" dirty="0"/>
              <a:t>Liabilities (known and unknown) will be under careful scrutiny.</a:t>
            </a:r>
          </a:p>
          <a:p>
            <a:pPr lvl="1"/>
            <a:endParaRPr lang="en-US" dirty="0"/>
          </a:p>
        </p:txBody>
      </p:sp>
    </p:spTree>
    <p:extLst>
      <p:ext uri="{BB962C8B-B14F-4D97-AF65-F5344CB8AC3E}">
        <p14:creationId xmlns:p14="http://schemas.microsoft.com/office/powerpoint/2010/main" val="3640810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677D-CB6B-4A19-AE25-17D53D034540}"/>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Never Do </a:t>
            </a:r>
            <a:r>
              <a:rPr lang="en-US" dirty="0">
                <a:latin typeface="Times New Roman" panose="02020603050405020304" pitchFamily="18" charset="0"/>
              </a:rPr>
              <a:t>T</a:t>
            </a:r>
            <a:r>
              <a:rPr lang="en-US" b="0" i="0" u="none" strike="noStrike" baseline="0" dirty="0">
                <a:latin typeface="Times New Roman" panose="02020603050405020304" pitchFamily="18" charset="0"/>
              </a:rPr>
              <a:t>hese four </a:t>
            </a:r>
            <a:r>
              <a:rPr lang="en-US" dirty="0">
                <a:latin typeface="Times New Roman" panose="02020603050405020304" pitchFamily="18" charset="0"/>
              </a:rPr>
              <a:t>T</a:t>
            </a:r>
            <a:r>
              <a:rPr lang="en-US" b="0" i="0" u="none" strike="noStrike" baseline="0" dirty="0">
                <a:latin typeface="Times New Roman" panose="02020603050405020304" pitchFamily="18" charset="0"/>
              </a:rPr>
              <a:t>hings When an Unsolicited Offer to Buy is Received</a:t>
            </a:r>
          </a:p>
        </p:txBody>
      </p:sp>
      <p:sp>
        <p:nvSpPr>
          <p:cNvPr id="3" name="Text Placeholder 2">
            <a:extLst>
              <a:ext uri="{FF2B5EF4-FFF2-40B4-BE49-F238E27FC236}">
                <a16:creationId xmlns:a16="http://schemas.microsoft.com/office/drawing/2014/main" id="{025E3FD3-0D05-45CB-9215-D9628FA3BB0D}"/>
              </a:ext>
            </a:extLst>
          </p:cNvPr>
          <p:cNvSpPr>
            <a:spLocks noGrp="1"/>
          </p:cNvSpPr>
          <p:nvPr>
            <p:ph type="body" idx="1"/>
          </p:nvPr>
        </p:nvSpPr>
        <p:spPr/>
        <p:txBody>
          <a:bodyPr>
            <a:normAutofit lnSpcReduction="10000"/>
          </a:bodyPr>
          <a:lstStyle/>
          <a:p>
            <a:pPr marL="457200" indent="-457200">
              <a:buFont typeface="+mj-lt"/>
              <a:buAutoNum type="arabicPeriod"/>
            </a:pPr>
            <a:r>
              <a:rPr lang="en-US" dirty="0"/>
              <a:t>Tell your friends.  Instead, ask a trusted Advisor for referrals to begin putting your deal team together.  </a:t>
            </a:r>
          </a:p>
          <a:p>
            <a:pPr marL="457200" indent="-457200">
              <a:buFont typeface="+mj-lt"/>
              <a:buAutoNum type="arabicPeriod"/>
            </a:pPr>
            <a:r>
              <a:rPr lang="en-US" dirty="0"/>
              <a:t>Give the prospective buyer whatever they ask for.  Especially your financial statements and tax returns.</a:t>
            </a:r>
          </a:p>
          <a:p>
            <a:pPr marL="457200" indent="-457200">
              <a:buFont typeface="+mj-lt"/>
              <a:buAutoNum type="arabicPeriod"/>
            </a:pPr>
            <a:r>
              <a:rPr lang="en-US" dirty="0"/>
              <a:t>Tell the prospective buyer how much you want for the business.</a:t>
            </a:r>
          </a:p>
          <a:p>
            <a:pPr marL="457200" indent="-457200">
              <a:buFont typeface="+mj-lt"/>
              <a:buAutoNum type="arabicPeriod"/>
            </a:pPr>
            <a:r>
              <a:rPr lang="en-US" dirty="0"/>
              <a:t>Become distracted.  Set aside an appropriate amount of time to explore whether it’s the right time to sell and if you seriously want to go down the path to sell your business.  Make a decision and then move on.</a:t>
            </a:r>
          </a:p>
        </p:txBody>
      </p:sp>
    </p:spTree>
    <p:extLst>
      <p:ext uri="{BB962C8B-B14F-4D97-AF65-F5344CB8AC3E}">
        <p14:creationId xmlns:p14="http://schemas.microsoft.com/office/powerpoint/2010/main" val="255789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248-CCDC-4A26-8DB2-E4E84CD960F0}"/>
              </a:ext>
            </a:extLst>
          </p:cNvPr>
          <p:cNvSpPr>
            <a:spLocks noGrp="1"/>
          </p:cNvSpPr>
          <p:nvPr>
            <p:ph type="title"/>
          </p:nvPr>
        </p:nvSpPr>
        <p:spPr/>
        <p:txBody>
          <a:bodyPr>
            <a:normAutofit fontScale="90000"/>
          </a:bodyPr>
          <a:lstStyle/>
          <a:p>
            <a:r>
              <a:rPr lang="en-US" dirty="0">
                <a:solidFill>
                  <a:srgbClr val="2F5496"/>
                </a:solidFill>
                <a:latin typeface="Times New Roman" panose="02020603050405020304" pitchFamily="18" charset="0"/>
              </a:rPr>
              <a:t>Ground Rules Which Should Not Be Broken When A Business Is On The Market</a:t>
            </a:r>
            <a:br>
              <a:rPr lang="en-US" dirty="0">
                <a:solidFill>
                  <a:srgbClr val="2F5496"/>
                </a:solidFill>
                <a:latin typeface="Times New Roman" panose="02020603050405020304" pitchFamily="18" charset="0"/>
              </a:rPr>
            </a:br>
            <a:endParaRPr lang="en-US" b="0" i="0" u="none" strike="noStrike"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0BA5EF2F-8588-4729-B882-75433D79C5E4}"/>
              </a:ext>
            </a:extLst>
          </p:cNvPr>
          <p:cNvSpPr>
            <a:spLocks noGrp="1"/>
          </p:cNvSpPr>
          <p:nvPr>
            <p:ph type="body" idx="1"/>
          </p:nvPr>
        </p:nvSpPr>
        <p:spPr/>
        <p:txBody>
          <a:bodyPr>
            <a:normAutofit/>
          </a:bodyPr>
          <a:lstStyle/>
          <a:p>
            <a:pPr marR="0" lvl="0" rtl="0"/>
            <a:r>
              <a:rPr lang="en-US" dirty="0">
                <a:solidFill>
                  <a:srgbClr val="2F5496"/>
                </a:solidFill>
                <a:latin typeface="Times New Roman" panose="02020603050405020304" pitchFamily="18" charset="0"/>
              </a:rPr>
              <a:t>The Single Buyer Dilemma</a:t>
            </a:r>
          </a:p>
          <a:p>
            <a:pPr marR="0" lvl="0" rtl="0"/>
            <a:r>
              <a:rPr lang="en-US" dirty="0">
                <a:solidFill>
                  <a:srgbClr val="2F5496"/>
                </a:solidFill>
                <a:latin typeface="Times New Roman" panose="02020603050405020304" pitchFamily="18" charset="0"/>
              </a:rPr>
              <a:t>Sharing the Truth</a:t>
            </a:r>
          </a:p>
          <a:p>
            <a:pPr marR="0" lvl="0" rtl="0"/>
            <a:r>
              <a:rPr lang="en-US" dirty="0">
                <a:solidFill>
                  <a:srgbClr val="2F5496"/>
                </a:solidFill>
                <a:latin typeface="Times New Roman" panose="02020603050405020304" pitchFamily="18" charset="0"/>
              </a:rPr>
              <a:t>The Country Club Selling Price</a:t>
            </a:r>
          </a:p>
          <a:p>
            <a:pPr marR="0" lvl="0" rtl="0"/>
            <a:r>
              <a:rPr lang="en-US" dirty="0">
                <a:solidFill>
                  <a:srgbClr val="2F5496"/>
                </a:solidFill>
                <a:latin typeface="Times New Roman" panose="02020603050405020304" pitchFamily="18" charset="0"/>
              </a:rPr>
              <a:t>It’s Not About Getting to a Win</a:t>
            </a:r>
          </a:p>
          <a:p>
            <a:pPr marR="0" lvl="0" rtl="0"/>
            <a:r>
              <a:rPr lang="en-US" dirty="0">
                <a:solidFill>
                  <a:srgbClr val="2F5496"/>
                </a:solidFill>
                <a:latin typeface="Times New Roman" panose="02020603050405020304" pitchFamily="18" charset="0"/>
              </a:rPr>
              <a:t>Staying the Course</a:t>
            </a:r>
          </a:p>
        </p:txBody>
      </p:sp>
    </p:spTree>
    <p:extLst>
      <p:ext uri="{BB962C8B-B14F-4D97-AF65-F5344CB8AC3E}">
        <p14:creationId xmlns:p14="http://schemas.microsoft.com/office/powerpoint/2010/main" val="159123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B07C-D3AE-4A17-93E7-D25E07C7352C}"/>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Single Buyer Dilemma</a:t>
            </a:r>
          </a:p>
        </p:txBody>
      </p:sp>
      <p:sp>
        <p:nvSpPr>
          <p:cNvPr id="3" name="Text Placeholder 2">
            <a:extLst>
              <a:ext uri="{FF2B5EF4-FFF2-40B4-BE49-F238E27FC236}">
                <a16:creationId xmlns:a16="http://schemas.microsoft.com/office/drawing/2014/main" id="{55611F52-9B1F-47F0-B389-87326D035176}"/>
              </a:ext>
            </a:extLst>
          </p:cNvPr>
          <p:cNvSpPr>
            <a:spLocks noGrp="1"/>
          </p:cNvSpPr>
          <p:nvPr>
            <p:ph type="body" idx="1"/>
          </p:nvPr>
        </p:nvSpPr>
        <p:spPr/>
        <p:txBody>
          <a:bodyPr/>
          <a:lstStyle/>
          <a:p>
            <a:r>
              <a:rPr lang="en-US" dirty="0"/>
              <a:t>When an Unsolicited Offer to buy a business is received, the Seller is automatically in a compromised position.</a:t>
            </a:r>
          </a:p>
          <a:p>
            <a:endParaRPr lang="en-US" dirty="0"/>
          </a:p>
          <a:p>
            <a:pPr lvl="1"/>
            <a:r>
              <a:rPr lang="en-US" dirty="0"/>
              <a:t>Why?</a:t>
            </a:r>
          </a:p>
          <a:p>
            <a:pPr marL="1371600" lvl="3" indent="0">
              <a:buNone/>
            </a:pPr>
            <a:r>
              <a:rPr lang="en-US" dirty="0"/>
              <a:t>The Single Buyer puts the Seller in a disadvantaged position because they have no leverage.</a:t>
            </a:r>
          </a:p>
          <a:p>
            <a:pPr marL="1371600" lvl="3" indent="0">
              <a:buNone/>
            </a:pPr>
            <a:endParaRPr lang="en-US" dirty="0"/>
          </a:p>
        </p:txBody>
      </p:sp>
    </p:spTree>
    <p:extLst>
      <p:ext uri="{BB962C8B-B14F-4D97-AF65-F5344CB8AC3E}">
        <p14:creationId xmlns:p14="http://schemas.microsoft.com/office/powerpoint/2010/main" val="51791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992F7-5DF0-4203-9E2B-194CCD1839F6}"/>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Sharing the Truth</a:t>
            </a:r>
          </a:p>
        </p:txBody>
      </p:sp>
      <p:sp>
        <p:nvSpPr>
          <p:cNvPr id="3" name="Text Placeholder 2">
            <a:extLst>
              <a:ext uri="{FF2B5EF4-FFF2-40B4-BE49-F238E27FC236}">
                <a16:creationId xmlns:a16="http://schemas.microsoft.com/office/drawing/2014/main" id="{5AC9B279-99C2-4050-B999-D1372312CA6E}"/>
              </a:ext>
            </a:extLst>
          </p:cNvPr>
          <p:cNvSpPr>
            <a:spLocks noGrp="1"/>
          </p:cNvSpPr>
          <p:nvPr>
            <p:ph type="body" idx="1"/>
          </p:nvPr>
        </p:nvSpPr>
        <p:spPr/>
        <p:txBody>
          <a:bodyPr/>
          <a:lstStyle/>
          <a:p>
            <a:r>
              <a:rPr lang="en-US" dirty="0"/>
              <a:t>Finding other buyers to bring to the table is extremely important if the Seller wants a shot at getting a good offer.</a:t>
            </a:r>
          </a:p>
          <a:p>
            <a:r>
              <a:rPr lang="en-US" dirty="0"/>
              <a:t>Communicating to Solicited and Unsolicited Buyers there are others pursuing the acquisition of the business is wise.</a:t>
            </a:r>
          </a:p>
          <a:p>
            <a:r>
              <a:rPr lang="en-US" dirty="0"/>
              <a:t>And in Due Diligence, telling the truth, the whole truth is paramount.</a:t>
            </a:r>
          </a:p>
          <a:p>
            <a:pPr lvl="2"/>
            <a:r>
              <a:rPr lang="en-US" dirty="0"/>
              <a:t>The Purchase Agreements will include Reps and Warranties which will state the Seller has disclosed the truth.</a:t>
            </a:r>
          </a:p>
        </p:txBody>
      </p:sp>
    </p:spTree>
    <p:extLst>
      <p:ext uri="{BB962C8B-B14F-4D97-AF65-F5344CB8AC3E}">
        <p14:creationId xmlns:p14="http://schemas.microsoft.com/office/powerpoint/2010/main" val="1303598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8537-DC76-474F-BC0C-84D6650BFEDA}"/>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Country Club Selling Price</a:t>
            </a:r>
          </a:p>
        </p:txBody>
      </p:sp>
      <p:sp>
        <p:nvSpPr>
          <p:cNvPr id="3" name="Text Placeholder 2">
            <a:extLst>
              <a:ext uri="{FF2B5EF4-FFF2-40B4-BE49-F238E27FC236}">
                <a16:creationId xmlns:a16="http://schemas.microsoft.com/office/drawing/2014/main" id="{E0A0C930-E29A-446D-8DBD-1E69D8CA707F}"/>
              </a:ext>
            </a:extLst>
          </p:cNvPr>
          <p:cNvSpPr>
            <a:spLocks noGrp="1"/>
          </p:cNvSpPr>
          <p:nvPr>
            <p:ph type="body" idx="1"/>
          </p:nvPr>
        </p:nvSpPr>
        <p:spPr/>
        <p:txBody>
          <a:bodyPr/>
          <a:lstStyle/>
          <a:p>
            <a:r>
              <a:rPr lang="en-US" dirty="0"/>
              <a:t>Many Business Owners feel compelled to compare their business’ selling price with their peers</a:t>
            </a:r>
          </a:p>
          <a:p>
            <a:pPr lvl="1"/>
            <a:endParaRPr lang="en-US" dirty="0"/>
          </a:p>
          <a:p>
            <a:pPr lvl="2"/>
            <a:r>
              <a:rPr lang="en-US" dirty="0"/>
              <a:t>This is dangerous and often makes it difficult for Sellers to let go and actually sell their businesses</a:t>
            </a:r>
          </a:p>
          <a:p>
            <a:pPr lvl="2"/>
            <a:endParaRPr lang="en-US" dirty="0"/>
          </a:p>
          <a:p>
            <a:pPr lvl="2"/>
            <a:r>
              <a:rPr lang="en-US" dirty="0"/>
              <a:t>Deal Structure and Deal Terms can drastically change the net cash a business owner receives from the sale of their business.</a:t>
            </a:r>
          </a:p>
        </p:txBody>
      </p:sp>
    </p:spTree>
    <p:extLst>
      <p:ext uri="{BB962C8B-B14F-4D97-AF65-F5344CB8AC3E}">
        <p14:creationId xmlns:p14="http://schemas.microsoft.com/office/powerpoint/2010/main" val="2842608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5C343-D446-4670-8E7C-7BD67D4AD8D4}"/>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It’s Not About Getting to a Win </a:t>
            </a:r>
          </a:p>
        </p:txBody>
      </p:sp>
      <p:sp>
        <p:nvSpPr>
          <p:cNvPr id="3" name="Text Placeholder 2">
            <a:extLst>
              <a:ext uri="{FF2B5EF4-FFF2-40B4-BE49-F238E27FC236}">
                <a16:creationId xmlns:a16="http://schemas.microsoft.com/office/drawing/2014/main" id="{0E8B672A-7998-43FD-87DD-B18EE617DE2D}"/>
              </a:ext>
            </a:extLst>
          </p:cNvPr>
          <p:cNvSpPr>
            <a:spLocks noGrp="1"/>
          </p:cNvSpPr>
          <p:nvPr>
            <p:ph type="body" idx="1"/>
          </p:nvPr>
        </p:nvSpPr>
        <p:spPr>
          <a:xfrm>
            <a:off x="1130270" y="1593908"/>
            <a:ext cx="9603275" cy="3872437"/>
          </a:xfrm>
        </p:spPr>
        <p:txBody>
          <a:bodyPr/>
          <a:lstStyle/>
          <a:p>
            <a:r>
              <a:rPr lang="en-US" dirty="0"/>
              <a:t>The Deal Structure has many ways to take a good deal for one party (the first win) to a good deal for both parties (the win-win)</a:t>
            </a:r>
          </a:p>
          <a:p>
            <a:pPr lvl="1"/>
            <a:r>
              <a:rPr lang="en-US" dirty="0"/>
              <a:t>Asset Sale vs. the Stock Sale</a:t>
            </a:r>
          </a:p>
          <a:p>
            <a:pPr lvl="1"/>
            <a:r>
              <a:rPr lang="en-US" dirty="0"/>
              <a:t>Purchase Price Allocation in an Asset Sale deal</a:t>
            </a:r>
          </a:p>
          <a:p>
            <a:pPr lvl="1"/>
            <a:r>
              <a:rPr lang="en-US" dirty="0"/>
              <a:t>Earn Outs</a:t>
            </a:r>
          </a:p>
          <a:p>
            <a:pPr lvl="1"/>
            <a:r>
              <a:rPr lang="en-US" dirty="0"/>
              <a:t>Employment Agreements</a:t>
            </a:r>
          </a:p>
          <a:p>
            <a:pPr lvl="1"/>
            <a:r>
              <a:rPr lang="en-US" dirty="0"/>
              <a:t>Leasing Agreements</a:t>
            </a:r>
          </a:p>
          <a:p>
            <a:pPr lvl="1"/>
            <a:r>
              <a:rPr lang="en-US" dirty="0"/>
              <a:t>Deemed Asset Sales (Section 338 (h) (10) or 336 (e) Elections)</a:t>
            </a:r>
          </a:p>
          <a:p>
            <a:pPr lvl="1"/>
            <a:r>
              <a:rPr lang="en-US" dirty="0"/>
              <a:t>The Sale of Personal Goodwill </a:t>
            </a:r>
          </a:p>
        </p:txBody>
      </p:sp>
    </p:spTree>
    <p:extLst>
      <p:ext uri="{BB962C8B-B14F-4D97-AF65-F5344CB8AC3E}">
        <p14:creationId xmlns:p14="http://schemas.microsoft.com/office/powerpoint/2010/main" val="124247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FC528-6649-4966-8B27-C7799990C908}"/>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Staying the Course</a:t>
            </a:r>
          </a:p>
        </p:txBody>
      </p:sp>
      <p:sp>
        <p:nvSpPr>
          <p:cNvPr id="3" name="Text Placeholder 2">
            <a:extLst>
              <a:ext uri="{FF2B5EF4-FFF2-40B4-BE49-F238E27FC236}">
                <a16:creationId xmlns:a16="http://schemas.microsoft.com/office/drawing/2014/main" id="{ED04540B-228A-446C-8360-F2FD42380660}"/>
              </a:ext>
            </a:extLst>
          </p:cNvPr>
          <p:cNvSpPr>
            <a:spLocks noGrp="1"/>
          </p:cNvSpPr>
          <p:nvPr>
            <p:ph type="body" idx="1"/>
          </p:nvPr>
        </p:nvSpPr>
        <p:spPr/>
        <p:txBody>
          <a:bodyPr/>
          <a:lstStyle/>
          <a:p>
            <a:pPr marR="0" lvl="0" rtl="0"/>
            <a:r>
              <a:rPr lang="en-US" dirty="0">
                <a:latin typeface="Times New Roman" panose="02020603050405020304" pitchFamily="18" charset="0"/>
              </a:rPr>
              <a:t>The deal process c</a:t>
            </a:r>
            <a:r>
              <a:rPr lang="en-US" b="0" i="0" u="none" strike="noStrike" baseline="0" dirty="0">
                <a:latin typeface="Times New Roman" panose="02020603050405020304" pitchFamily="18" charset="0"/>
              </a:rPr>
              <a:t>an be very distracting to a business owner when their business is for sale.  The seller must:</a:t>
            </a:r>
          </a:p>
          <a:p>
            <a:pPr lvl="1"/>
            <a:r>
              <a:rPr lang="en-US" b="0" i="0" u="none" strike="noStrike" baseline="0" dirty="0">
                <a:latin typeface="Times New Roman" panose="02020603050405020304" pitchFamily="18" charset="0"/>
              </a:rPr>
              <a:t>Focus on Sales Growth and protecting EBITDA</a:t>
            </a:r>
          </a:p>
          <a:p>
            <a:pPr lvl="1"/>
            <a:r>
              <a:rPr lang="en-US" dirty="0">
                <a:latin typeface="Times New Roman" panose="02020603050405020304" pitchFamily="18" charset="0"/>
              </a:rPr>
              <a:t>Clean up what necessary…</a:t>
            </a:r>
          </a:p>
          <a:p>
            <a:pPr lvl="2"/>
            <a:r>
              <a:rPr lang="en-US" dirty="0">
                <a:latin typeface="Times New Roman" panose="02020603050405020304" pitchFamily="18" charset="0"/>
              </a:rPr>
              <a:t>Remove stale inventory</a:t>
            </a:r>
          </a:p>
          <a:p>
            <a:pPr lvl="2"/>
            <a:r>
              <a:rPr lang="en-US" b="0" i="0" u="none" strike="noStrike" baseline="0" dirty="0">
                <a:latin typeface="Times New Roman" panose="02020603050405020304" pitchFamily="18" charset="0"/>
              </a:rPr>
              <a:t>Clean the premises</a:t>
            </a:r>
          </a:p>
          <a:p>
            <a:pPr lvl="2"/>
            <a:r>
              <a:rPr lang="en-US" dirty="0">
                <a:latin typeface="Times New Roman" panose="02020603050405020304" pitchFamily="18" charset="0"/>
              </a:rPr>
              <a:t>Organize files and records in preparation for due diligence</a:t>
            </a:r>
          </a:p>
          <a:p>
            <a:pPr lvl="1">
              <a:buClr>
                <a:srgbClr val="415588"/>
              </a:buClr>
            </a:pPr>
            <a:r>
              <a:rPr lang="en-US" dirty="0">
                <a:latin typeface="Times New Roman" panose="02020603050405020304" pitchFamily="18" charset="0"/>
              </a:rPr>
              <a:t>Not spend the proceeds!</a:t>
            </a:r>
          </a:p>
          <a:p>
            <a:pPr lvl="2"/>
            <a:endParaRPr lang="en-US"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235380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a:xfrm>
            <a:off x="1130270" y="953324"/>
            <a:ext cx="9603275" cy="4365296"/>
          </a:xfrm>
        </p:spPr>
        <p:txBody>
          <a:bodyPr>
            <a:normAutofit fontScale="90000"/>
          </a:bodyPr>
          <a:lstStyle/>
          <a:p>
            <a:pPr marR="0" rtl="0"/>
            <a:br>
              <a:rPr lang="en-US" b="0" i="0" u="none" strike="noStrike" baseline="0" dirty="0">
                <a:solidFill>
                  <a:srgbClr val="2F5496"/>
                </a:solidFill>
                <a:latin typeface="Times New Roman" panose="02020603050405020304" pitchFamily="18" charset="0"/>
              </a:rPr>
            </a:br>
            <a:r>
              <a:rPr lang="en-US" sz="4400" b="0" i="0" u="none" strike="noStrike" baseline="0" dirty="0">
                <a:solidFill>
                  <a:srgbClr val="2F5496"/>
                </a:solidFill>
                <a:latin typeface="Times New Roman" panose="02020603050405020304" pitchFamily="18" charset="0"/>
              </a:rPr>
              <a:t>Part 1 -- Getting to a Good Offer</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Unsolicited Offers to Buy a Business</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Ground Rules When a Business is on the Market</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The Good Offer – What Does it Look Like?</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2 – Negotiating Terms &amp; Conditions </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3 – Q &amp; A</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a:t>
            </a: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a:xfrm>
            <a:off x="1417508" y="5169256"/>
            <a:ext cx="9028798" cy="728204"/>
          </a:xfrm>
        </p:spPr>
        <p:txBody>
          <a:bodyPr/>
          <a:lstStyle/>
          <a:p>
            <a:pPr marR="0" lvl="0" rtl="0"/>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373968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p:txBody>
          <a:bodyPr>
            <a:normAutofit fontScale="90000"/>
          </a:bodyPr>
          <a:lstStyle/>
          <a:p>
            <a:r>
              <a:rPr lang="en-US" b="0" i="0" u="none" strike="noStrike" baseline="0" dirty="0">
                <a:solidFill>
                  <a:srgbClr val="2F5496"/>
                </a:solidFill>
                <a:latin typeface="Times New Roman" panose="02020603050405020304" pitchFamily="18" charset="0"/>
              </a:rPr>
              <a:t> </a:t>
            </a:r>
            <a:br>
              <a:rPr lang="en-US" dirty="0">
                <a:solidFill>
                  <a:srgbClr val="2F5496"/>
                </a:solidFill>
                <a:latin typeface="Times New Roman" panose="02020603050405020304" pitchFamily="18" charset="0"/>
              </a:rPr>
            </a:br>
            <a:r>
              <a:rPr lang="en-US" dirty="0">
                <a:solidFill>
                  <a:srgbClr val="2F5496"/>
                </a:solidFill>
                <a:latin typeface="Times New Roman" panose="02020603050405020304" pitchFamily="18" charset="0"/>
              </a:rPr>
              <a:t>The Offer Should Not Arrive in a Six Page Document!</a:t>
            </a:r>
            <a:br>
              <a:rPr lang="en-US" dirty="0">
                <a:solidFill>
                  <a:srgbClr val="2F5496"/>
                </a:solidFill>
                <a:latin typeface="Times New Roman" panose="02020603050405020304" pitchFamily="18" charset="0"/>
              </a:rPr>
            </a:br>
            <a:endParaRPr lang="en-US"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p:txBody>
          <a:bodyPr/>
          <a:lstStyle/>
          <a:p>
            <a:pPr lvl="1"/>
            <a:r>
              <a:rPr lang="en-US" b="0" i="0" u="none" strike="noStrike" baseline="0" dirty="0">
                <a:solidFill>
                  <a:srgbClr val="2F5496"/>
                </a:solidFill>
                <a:latin typeface="Times New Roman" panose="02020603050405020304" pitchFamily="18" charset="0"/>
              </a:rPr>
              <a:t>The Offer Framework – this takes time and patience</a:t>
            </a:r>
          </a:p>
          <a:p>
            <a:pPr marL="457200" lvl="1" indent="0">
              <a:buNone/>
            </a:pPr>
            <a:endParaRPr lang="en-US" dirty="0">
              <a:solidFill>
                <a:srgbClr val="2F5496"/>
              </a:solidFill>
              <a:latin typeface="Times New Roman" panose="02020603050405020304" pitchFamily="18" charset="0"/>
            </a:endParaRPr>
          </a:p>
          <a:p>
            <a:pPr lvl="1"/>
            <a:r>
              <a:rPr lang="en-US" b="0" i="0" u="none" strike="noStrike" baseline="0" dirty="0">
                <a:solidFill>
                  <a:srgbClr val="2F5496"/>
                </a:solidFill>
                <a:latin typeface="Times New Roman" panose="02020603050405020304" pitchFamily="18" charset="0"/>
              </a:rPr>
              <a:t>LOI </a:t>
            </a:r>
          </a:p>
          <a:p>
            <a:pPr lvl="2"/>
            <a:r>
              <a:rPr lang="en-US" b="0" i="0" u="none" strike="noStrike" baseline="0" dirty="0">
                <a:solidFill>
                  <a:srgbClr val="2F5496"/>
                </a:solidFill>
                <a:latin typeface="Times New Roman" panose="02020603050405020304" pitchFamily="18" charset="0"/>
              </a:rPr>
              <a:t>Counter Offer and Timing</a:t>
            </a:r>
          </a:p>
          <a:p>
            <a:pPr lvl="2"/>
            <a:r>
              <a:rPr lang="en-US" b="0" i="0" u="none" strike="noStrike" baseline="0" dirty="0">
                <a:solidFill>
                  <a:srgbClr val="2F5496"/>
                </a:solidFill>
                <a:latin typeface="Times New Roman" panose="02020603050405020304" pitchFamily="18" charset="0"/>
              </a:rPr>
              <a:t>Deal Tone</a:t>
            </a:r>
          </a:p>
          <a:p>
            <a:pPr lvl="2"/>
            <a:r>
              <a:rPr lang="en-US" dirty="0">
                <a:solidFill>
                  <a:srgbClr val="2F5496"/>
                </a:solidFill>
                <a:latin typeface="Times New Roman" panose="02020603050405020304" pitchFamily="18" charset="0"/>
              </a:rPr>
              <a:t>Company Culture</a:t>
            </a:r>
          </a:p>
          <a:p>
            <a:pPr lvl="2"/>
            <a:r>
              <a:rPr lang="en-US" b="0" i="0" u="none" strike="noStrike" baseline="0" dirty="0">
                <a:solidFill>
                  <a:srgbClr val="2F5496"/>
                </a:solidFill>
                <a:latin typeface="Times New Roman" panose="02020603050405020304" pitchFamily="18" charset="0"/>
              </a:rPr>
              <a:t>Don’t Skip These Terms in the LOI</a:t>
            </a:r>
          </a:p>
          <a:p>
            <a:pPr lvl="1"/>
            <a:endParaRPr lang="en-US" b="0" i="0" u="none" strike="noStrike" baseline="0" dirty="0">
              <a:solidFill>
                <a:srgbClr val="2F5496"/>
              </a:solidFill>
              <a:latin typeface="Times New Roman" panose="02020603050405020304" pitchFamily="18" charset="0"/>
            </a:endParaRPr>
          </a:p>
          <a:p>
            <a:pPr lvl="1"/>
            <a:endParaRPr lang="en-US" b="0" i="0" u="none" strike="noStrike" baseline="0" dirty="0">
              <a:solidFill>
                <a:srgbClr val="2F5496"/>
              </a:solidFill>
              <a:latin typeface="Times New Roman" panose="02020603050405020304" pitchFamily="18" charset="0"/>
            </a:endParaRPr>
          </a:p>
          <a:p>
            <a:pPr lvl="1"/>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160772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0842-0169-4079-AE0F-C9752EAFE702}"/>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Offer Framework is the </a:t>
            </a:r>
            <a:r>
              <a:rPr lang="en-US" dirty="0">
                <a:latin typeface="Times New Roman" panose="02020603050405020304" pitchFamily="18" charset="0"/>
              </a:rPr>
              <a:t>F</a:t>
            </a:r>
            <a:r>
              <a:rPr lang="en-US" b="0" i="0" u="none" strike="noStrike" baseline="0" dirty="0">
                <a:latin typeface="Times New Roman" panose="02020603050405020304" pitchFamily="18" charset="0"/>
              </a:rPr>
              <a:t>irst </a:t>
            </a:r>
            <a:r>
              <a:rPr lang="en-US" dirty="0">
                <a:latin typeface="Times New Roman" panose="02020603050405020304" pitchFamily="18" charset="0"/>
              </a:rPr>
              <a:t>S</a:t>
            </a:r>
            <a:r>
              <a:rPr lang="en-US" b="0" i="0" u="none" strike="noStrike" baseline="0" dirty="0">
                <a:latin typeface="Times New Roman" panose="02020603050405020304" pitchFamily="18" charset="0"/>
              </a:rPr>
              <a:t>tep in Getting a Good </a:t>
            </a:r>
            <a:r>
              <a:rPr lang="en-US" dirty="0">
                <a:latin typeface="Times New Roman" panose="02020603050405020304" pitchFamily="18" charset="0"/>
              </a:rPr>
              <a:t>D</a:t>
            </a:r>
            <a:r>
              <a:rPr lang="en-US" b="0" i="0" u="none" strike="noStrike" baseline="0" dirty="0">
                <a:latin typeface="Times New Roman" panose="02020603050405020304" pitchFamily="18" charset="0"/>
              </a:rPr>
              <a:t>eal </a:t>
            </a:r>
            <a:r>
              <a:rPr lang="en-US" dirty="0">
                <a:latin typeface="Times New Roman" panose="02020603050405020304" pitchFamily="18" charset="0"/>
              </a:rPr>
              <a:t>d</a:t>
            </a:r>
            <a:r>
              <a:rPr lang="en-US" b="0" i="0" u="none" strike="noStrike" baseline="0" dirty="0">
                <a:latin typeface="Times New Roman" panose="02020603050405020304" pitchFamily="18" charset="0"/>
              </a:rPr>
              <a:t>one</a:t>
            </a:r>
          </a:p>
        </p:txBody>
      </p:sp>
      <p:sp>
        <p:nvSpPr>
          <p:cNvPr id="3" name="Text Placeholder 2">
            <a:extLst>
              <a:ext uri="{FF2B5EF4-FFF2-40B4-BE49-F238E27FC236}">
                <a16:creationId xmlns:a16="http://schemas.microsoft.com/office/drawing/2014/main" id="{4327DF63-E2A5-4A5A-ADA9-857EFDA89133}"/>
              </a:ext>
            </a:extLst>
          </p:cNvPr>
          <p:cNvSpPr>
            <a:spLocks noGrp="1"/>
          </p:cNvSpPr>
          <p:nvPr>
            <p:ph type="body" idx="1"/>
          </p:nvPr>
        </p:nvSpPr>
        <p:spPr/>
        <p:txBody>
          <a:bodyPr/>
          <a:lstStyle/>
          <a:p>
            <a:r>
              <a:rPr lang="en-US" dirty="0"/>
              <a:t>Too much time, money and energy is wasted on LOIs a Seller will never close!</a:t>
            </a:r>
          </a:p>
          <a:p>
            <a:pPr lvl="1"/>
            <a:r>
              <a:rPr lang="en-US" dirty="0"/>
              <a:t>A Concise and Accurate Executive Summary is all that’s needed to have a meaningful conversation with a Buyer</a:t>
            </a:r>
          </a:p>
          <a:p>
            <a:pPr lvl="1"/>
            <a:r>
              <a:rPr lang="en-US" dirty="0"/>
              <a:t>Good culture-fit between buyer and seller should be sought before the LOI</a:t>
            </a:r>
          </a:p>
          <a:p>
            <a:pPr lvl="1"/>
            <a:r>
              <a:rPr lang="en-US" dirty="0"/>
              <a:t>Basic Deal Structure should be discussed before the LOI is prepared by the buyer.</a:t>
            </a:r>
          </a:p>
          <a:p>
            <a:pPr lvl="1"/>
            <a:r>
              <a:rPr lang="en-US" dirty="0"/>
              <a:t>Mutual goals for the seller and buyer should be reflected in the deal structure</a:t>
            </a:r>
          </a:p>
        </p:txBody>
      </p:sp>
    </p:spTree>
    <p:extLst>
      <p:ext uri="{BB962C8B-B14F-4D97-AF65-F5344CB8AC3E}">
        <p14:creationId xmlns:p14="http://schemas.microsoft.com/office/powerpoint/2010/main" val="1321488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7115-41AC-44B6-B033-3FB4978AC9EB}"/>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Counter Offer Strategies and Timing</a:t>
            </a:r>
          </a:p>
        </p:txBody>
      </p:sp>
      <p:sp>
        <p:nvSpPr>
          <p:cNvPr id="3" name="Text Placeholder 2">
            <a:extLst>
              <a:ext uri="{FF2B5EF4-FFF2-40B4-BE49-F238E27FC236}">
                <a16:creationId xmlns:a16="http://schemas.microsoft.com/office/drawing/2014/main" id="{A6AD3CD0-B531-4FBD-8E8E-A89BD8AE5151}"/>
              </a:ext>
            </a:extLst>
          </p:cNvPr>
          <p:cNvSpPr>
            <a:spLocks noGrp="1"/>
          </p:cNvSpPr>
          <p:nvPr>
            <p:ph type="body" idx="1"/>
          </p:nvPr>
        </p:nvSpPr>
        <p:spPr/>
        <p:txBody>
          <a:bodyPr/>
          <a:lstStyle/>
          <a:p>
            <a:r>
              <a:rPr lang="en-US" dirty="0"/>
              <a:t>Letters of Intent typically have an expiration date/time</a:t>
            </a:r>
          </a:p>
          <a:p>
            <a:pPr lvl="1"/>
            <a:r>
              <a:rPr lang="en-US" dirty="0"/>
              <a:t>Attorney should be on the deal team already!</a:t>
            </a:r>
          </a:p>
          <a:p>
            <a:pPr lvl="1"/>
            <a:r>
              <a:rPr lang="en-US" dirty="0"/>
              <a:t>CPA should have advised the Sellers in advance of LOI receipt regarding potential tax consequences of the sale</a:t>
            </a:r>
          </a:p>
          <a:p>
            <a:pPr lvl="1"/>
            <a:endParaRPr lang="en-US" dirty="0"/>
          </a:p>
          <a:p>
            <a:pPr lvl="1"/>
            <a:r>
              <a:rPr lang="en-US" dirty="0"/>
              <a:t>Without the Attorney and CPA on standby, responding to a good offer may not be possible.</a:t>
            </a:r>
          </a:p>
        </p:txBody>
      </p:sp>
    </p:spTree>
    <p:extLst>
      <p:ext uri="{BB962C8B-B14F-4D97-AF65-F5344CB8AC3E}">
        <p14:creationId xmlns:p14="http://schemas.microsoft.com/office/powerpoint/2010/main" val="4050262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2F5DE-9F0C-45B6-90AA-D65A08EC9B47}"/>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Letter of Intent is Vital -- Its </a:t>
            </a:r>
            <a:r>
              <a:rPr lang="en-US" dirty="0">
                <a:latin typeface="Times New Roman" panose="02020603050405020304" pitchFamily="18" charset="0"/>
              </a:rPr>
              <a:t>I</a:t>
            </a:r>
            <a:r>
              <a:rPr lang="en-US" b="0" i="0" u="none" strike="noStrike" baseline="0" dirty="0">
                <a:latin typeface="Times New Roman" panose="02020603050405020304" pitchFamily="18" charset="0"/>
              </a:rPr>
              <a:t>mportance is Often </a:t>
            </a:r>
            <a:r>
              <a:rPr lang="en-US" dirty="0">
                <a:latin typeface="Times New Roman" panose="02020603050405020304" pitchFamily="18" charset="0"/>
              </a:rPr>
              <a:t>O</a:t>
            </a:r>
            <a:r>
              <a:rPr lang="en-US" b="0" i="0" u="none" strike="noStrike" baseline="0" dirty="0">
                <a:latin typeface="Times New Roman" panose="02020603050405020304" pitchFamily="18" charset="0"/>
              </a:rPr>
              <a:t>verlooked</a:t>
            </a:r>
          </a:p>
        </p:txBody>
      </p:sp>
      <p:sp>
        <p:nvSpPr>
          <p:cNvPr id="3" name="Text Placeholder 2">
            <a:extLst>
              <a:ext uri="{FF2B5EF4-FFF2-40B4-BE49-F238E27FC236}">
                <a16:creationId xmlns:a16="http://schemas.microsoft.com/office/drawing/2014/main" id="{14D7D807-F272-462B-A14A-C4E9EBA4D0BD}"/>
              </a:ext>
            </a:extLst>
          </p:cNvPr>
          <p:cNvSpPr>
            <a:spLocks noGrp="1"/>
          </p:cNvSpPr>
          <p:nvPr>
            <p:ph type="body" idx="1"/>
          </p:nvPr>
        </p:nvSpPr>
        <p:spPr/>
        <p:txBody>
          <a:bodyPr/>
          <a:lstStyle/>
          <a:p>
            <a:r>
              <a:rPr lang="en-US" dirty="0"/>
              <a:t>The LOI is typically a non-binding agreement for the buyer and seller to move forward in the acquisition.</a:t>
            </a:r>
          </a:p>
          <a:p>
            <a:pPr marL="457200" lvl="1" indent="0">
              <a:buNone/>
            </a:pPr>
            <a:r>
              <a:rPr lang="en-US" dirty="0"/>
              <a:t>That doesn’t mean it’s not important!</a:t>
            </a:r>
          </a:p>
          <a:p>
            <a:pPr marL="457200" lvl="1" indent="0">
              <a:buNone/>
            </a:pPr>
            <a:r>
              <a:rPr lang="en-US" dirty="0"/>
              <a:t>	It takes the business off the market.</a:t>
            </a:r>
          </a:p>
          <a:p>
            <a:pPr marL="457200" lvl="1" indent="0">
              <a:buNone/>
            </a:pPr>
            <a:r>
              <a:rPr lang="en-US" dirty="0"/>
              <a:t>	A well-drafted LOI will set up the basic deal terms and can be useful to the seller by preventing the buyer from watering-down the deal in due diligence – even if they don’t discover negative factors!</a:t>
            </a:r>
          </a:p>
          <a:p>
            <a:pPr marL="457200" lvl="1" indent="0">
              <a:buNone/>
            </a:pPr>
            <a:r>
              <a:rPr lang="en-US" dirty="0"/>
              <a:t>	Both parties must negotiate in good faith once the LOI has been signed.</a:t>
            </a:r>
          </a:p>
        </p:txBody>
      </p:sp>
    </p:spTree>
    <p:extLst>
      <p:ext uri="{BB962C8B-B14F-4D97-AF65-F5344CB8AC3E}">
        <p14:creationId xmlns:p14="http://schemas.microsoft.com/office/powerpoint/2010/main" val="1549303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A240-8DE7-4481-B239-B23919A9C631}"/>
              </a:ext>
            </a:extLst>
          </p:cNvPr>
          <p:cNvSpPr>
            <a:spLocks noGrp="1"/>
          </p:cNvSpPr>
          <p:nvPr>
            <p:ph type="title"/>
          </p:nvPr>
        </p:nvSpPr>
        <p:spPr/>
        <p:txBody>
          <a:bodyPr>
            <a:normAutofit fontScale="90000"/>
          </a:bodyPr>
          <a:lstStyle/>
          <a:p>
            <a:pPr marR="0" rtl="0"/>
            <a:r>
              <a:rPr lang="en-US" b="0" i="0" u="none" strike="noStrike" baseline="0" dirty="0">
                <a:latin typeface="Times New Roman" panose="02020603050405020304" pitchFamily="18" charset="0"/>
              </a:rPr>
              <a:t>How the LOI Sets the Tone of the Deal and Can </a:t>
            </a:r>
            <a:r>
              <a:rPr lang="en-US" dirty="0">
                <a:latin typeface="Times New Roman" panose="02020603050405020304" pitchFamily="18" charset="0"/>
              </a:rPr>
              <a:t>E</a:t>
            </a:r>
            <a:r>
              <a:rPr lang="en-US" b="0" i="0" u="none" strike="noStrike" baseline="0" dirty="0">
                <a:latin typeface="Times New Roman" panose="02020603050405020304" pitchFamily="18" charset="0"/>
              </a:rPr>
              <a:t>liminate </a:t>
            </a:r>
            <a:r>
              <a:rPr lang="en-US" dirty="0">
                <a:latin typeface="Times New Roman" panose="02020603050405020304" pitchFamily="18" charset="0"/>
              </a:rPr>
              <a:t>M</a:t>
            </a:r>
            <a:r>
              <a:rPr lang="en-US" b="0" i="0" u="none" strike="noStrike" baseline="0" dirty="0">
                <a:latin typeface="Times New Roman" panose="02020603050405020304" pitchFamily="18" charset="0"/>
              </a:rPr>
              <a:t>any </a:t>
            </a:r>
            <a:r>
              <a:rPr lang="en-US" dirty="0">
                <a:latin typeface="Times New Roman" panose="02020603050405020304" pitchFamily="18" charset="0"/>
              </a:rPr>
              <a:t>S</a:t>
            </a:r>
            <a:r>
              <a:rPr lang="en-US" b="0" i="0" u="none" strike="noStrike" baseline="0" dirty="0">
                <a:latin typeface="Times New Roman" panose="02020603050405020304" pitchFamily="18" charset="0"/>
              </a:rPr>
              <a:t>urprises</a:t>
            </a:r>
            <a:br>
              <a:rPr lang="en-US" b="0" i="0" u="none" strike="noStrike" baseline="0" dirty="0">
                <a:latin typeface="Times New Roman" panose="02020603050405020304" pitchFamily="18" charset="0"/>
              </a:rPr>
            </a:br>
            <a:br>
              <a:rPr lang="en-US" b="0" i="0" u="none" strike="noStrike" baseline="0" dirty="0">
                <a:latin typeface="Times New Roman" panose="02020603050405020304" pitchFamily="18" charset="0"/>
              </a:rPr>
            </a:br>
            <a:br>
              <a:rPr lang="en-US" b="0" i="0" u="none" strike="noStrike" baseline="0" dirty="0">
                <a:latin typeface="Times New Roman" panose="02020603050405020304" pitchFamily="18" charset="0"/>
              </a:rPr>
            </a:br>
            <a:endParaRPr lang="en-US" b="0" i="0" u="none" strike="noStrike"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28BB36E6-1648-4E41-AF5F-93089C136097}"/>
              </a:ext>
            </a:extLst>
          </p:cNvPr>
          <p:cNvSpPr>
            <a:spLocks noGrp="1"/>
          </p:cNvSpPr>
          <p:nvPr>
            <p:ph type="body" idx="1"/>
          </p:nvPr>
        </p:nvSpPr>
        <p:spPr/>
        <p:txBody>
          <a:bodyPr/>
          <a:lstStyle/>
          <a:p>
            <a:endParaRPr lang="en-US" dirty="0"/>
          </a:p>
          <a:p>
            <a:endParaRPr lang="en-US" dirty="0"/>
          </a:p>
          <a:p>
            <a:r>
              <a:rPr lang="en-US" dirty="0"/>
              <a:t>The formal Letter of Intent should capture the spirit of the deal framework the buyer and seller have been discussing</a:t>
            </a:r>
          </a:p>
          <a:p>
            <a:pPr lvl="1"/>
            <a:endParaRPr lang="en-US" dirty="0"/>
          </a:p>
        </p:txBody>
      </p:sp>
    </p:spTree>
    <p:extLst>
      <p:ext uri="{BB962C8B-B14F-4D97-AF65-F5344CB8AC3E}">
        <p14:creationId xmlns:p14="http://schemas.microsoft.com/office/powerpoint/2010/main" val="168692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AEAE2-80CD-451C-B104-3E27E51A3504}"/>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How </a:t>
            </a:r>
            <a:r>
              <a:rPr lang="en-US" dirty="0">
                <a:latin typeface="Times New Roman" panose="02020603050405020304" pitchFamily="18" charset="0"/>
              </a:rPr>
              <a:t>C</a:t>
            </a:r>
            <a:r>
              <a:rPr lang="en-US" b="0" i="0" u="none" strike="noStrike" baseline="0" dirty="0">
                <a:latin typeface="Times New Roman" panose="02020603050405020304" pitchFamily="18" charset="0"/>
              </a:rPr>
              <a:t>ompany </a:t>
            </a:r>
            <a:r>
              <a:rPr lang="en-US" dirty="0">
                <a:latin typeface="Times New Roman" panose="02020603050405020304" pitchFamily="18" charset="0"/>
              </a:rPr>
              <a:t>C</a:t>
            </a:r>
            <a:r>
              <a:rPr lang="en-US" b="0" i="0" u="none" strike="noStrike" baseline="0" dirty="0">
                <a:latin typeface="Times New Roman" panose="02020603050405020304" pitchFamily="18" charset="0"/>
              </a:rPr>
              <a:t>ulture </a:t>
            </a:r>
            <a:r>
              <a:rPr lang="en-US" dirty="0">
                <a:latin typeface="Times New Roman" panose="02020603050405020304" pitchFamily="18" charset="0"/>
              </a:rPr>
              <a:t>S</a:t>
            </a:r>
            <a:r>
              <a:rPr lang="en-US" b="0" i="0" u="none" strike="noStrike" baseline="0" dirty="0">
                <a:latin typeface="Times New Roman" panose="02020603050405020304" pitchFamily="18" charset="0"/>
              </a:rPr>
              <a:t>hould be Weaved into the LOI</a:t>
            </a:r>
          </a:p>
        </p:txBody>
      </p:sp>
      <p:sp>
        <p:nvSpPr>
          <p:cNvPr id="3" name="Text Placeholder 2">
            <a:extLst>
              <a:ext uri="{FF2B5EF4-FFF2-40B4-BE49-F238E27FC236}">
                <a16:creationId xmlns:a16="http://schemas.microsoft.com/office/drawing/2014/main" id="{B64CBCB7-4F40-4BD2-9F93-9781861FF86F}"/>
              </a:ext>
            </a:extLst>
          </p:cNvPr>
          <p:cNvSpPr>
            <a:spLocks noGrp="1"/>
          </p:cNvSpPr>
          <p:nvPr>
            <p:ph type="body" idx="1"/>
          </p:nvPr>
        </p:nvSpPr>
        <p:spPr/>
        <p:txBody>
          <a:bodyPr/>
          <a:lstStyle/>
          <a:p>
            <a:r>
              <a:rPr lang="en-US" dirty="0"/>
              <a:t>If the Company’s People are important to the deal’s ultimate success, then how the employees (key and others) will be managed post-closing should be defined.</a:t>
            </a:r>
          </a:p>
          <a:p>
            <a:endParaRPr lang="en-US" dirty="0"/>
          </a:p>
          <a:p>
            <a:pPr lvl="1"/>
            <a:r>
              <a:rPr lang="en-US" dirty="0"/>
              <a:t>Will Key Employees be offered an employment agreement or stay-bonus plan?</a:t>
            </a:r>
          </a:p>
          <a:p>
            <a:pPr lvl="1"/>
            <a:r>
              <a:rPr lang="en-US" dirty="0"/>
              <a:t>Will All Employees continue to be employed post-closing?</a:t>
            </a:r>
          </a:p>
          <a:p>
            <a:pPr lvl="1"/>
            <a:r>
              <a:rPr lang="en-US" dirty="0"/>
              <a:t>Will Owners and Employees be subject to a non-compete post-closing?</a:t>
            </a:r>
          </a:p>
          <a:p>
            <a:pPr lvl="1"/>
            <a:r>
              <a:rPr lang="en-US" dirty="0"/>
              <a:t>Will Key Employees be interviewed by the prospective buyer?  If so, when?</a:t>
            </a:r>
          </a:p>
        </p:txBody>
      </p:sp>
    </p:spTree>
    <p:extLst>
      <p:ext uri="{BB962C8B-B14F-4D97-AF65-F5344CB8AC3E}">
        <p14:creationId xmlns:p14="http://schemas.microsoft.com/office/powerpoint/2010/main" val="199926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A9C0-2C26-43CC-A0E4-6F53A0644D7B}"/>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Terms and Conditions in the LOI you Don’t </a:t>
            </a:r>
            <a:r>
              <a:rPr lang="en-US" dirty="0">
                <a:latin typeface="Times New Roman" panose="02020603050405020304" pitchFamily="18" charset="0"/>
              </a:rPr>
              <a:t>W</a:t>
            </a:r>
            <a:r>
              <a:rPr lang="en-US" b="0" i="0" u="none" strike="noStrike" baseline="0" dirty="0">
                <a:latin typeface="Times New Roman" panose="02020603050405020304" pitchFamily="18" charset="0"/>
              </a:rPr>
              <a:t>ant to Skip</a:t>
            </a:r>
          </a:p>
        </p:txBody>
      </p:sp>
      <p:sp>
        <p:nvSpPr>
          <p:cNvPr id="3" name="Text Placeholder 2">
            <a:extLst>
              <a:ext uri="{FF2B5EF4-FFF2-40B4-BE49-F238E27FC236}">
                <a16:creationId xmlns:a16="http://schemas.microsoft.com/office/drawing/2014/main" id="{C65C7F09-40DC-4A05-8AB4-BAB1F06AB2C6}"/>
              </a:ext>
            </a:extLst>
          </p:cNvPr>
          <p:cNvSpPr>
            <a:spLocks noGrp="1"/>
          </p:cNvSpPr>
          <p:nvPr>
            <p:ph type="body" idx="1"/>
          </p:nvPr>
        </p:nvSpPr>
        <p:spPr/>
        <p:txBody>
          <a:bodyPr>
            <a:normAutofit fontScale="92500" lnSpcReduction="20000"/>
          </a:bodyPr>
          <a:lstStyle/>
          <a:p>
            <a:r>
              <a:rPr lang="en-US" dirty="0"/>
              <a:t>Asset Purchase or Stock Purchase</a:t>
            </a:r>
          </a:p>
          <a:p>
            <a:r>
              <a:rPr lang="en-US" dirty="0"/>
              <a:t>Purchase Price Allocation among the Assets Acquired </a:t>
            </a:r>
          </a:p>
          <a:p>
            <a:r>
              <a:rPr lang="en-US" dirty="0"/>
              <a:t>Employment Agreement provisions for Owners, post-closing</a:t>
            </a:r>
          </a:p>
          <a:p>
            <a:r>
              <a:rPr lang="en-US" dirty="0"/>
              <a:t>Working Capital Target at Closing (typically in stock deals, sometimes in an asset deal)</a:t>
            </a:r>
          </a:p>
          <a:p>
            <a:r>
              <a:rPr lang="en-US" dirty="0"/>
              <a:t>Targeted Closing Date</a:t>
            </a:r>
          </a:p>
          <a:p>
            <a:r>
              <a:rPr lang="en-US" dirty="0"/>
              <a:t>Indemnification Limits</a:t>
            </a:r>
          </a:p>
          <a:p>
            <a:r>
              <a:rPr lang="en-US" dirty="0"/>
              <a:t>Escrow provisions</a:t>
            </a:r>
          </a:p>
        </p:txBody>
      </p:sp>
    </p:spTree>
    <p:extLst>
      <p:ext uri="{BB962C8B-B14F-4D97-AF65-F5344CB8AC3E}">
        <p14:creationId xmlns:p14="http://schemas.microsoft.com/office/powerpoint/2010/main" val="581189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a:xfrm>
            <a:off x="1128713" y="946150"/>
            <a:ext cx="8636000" cy="4011744"/>
          </a:xfrm>
        </p:spPr>
        <p:txBody>
          <a:bodyPr>
            <a:normAutofit/>
          </a:bodyPr>
          <a:lstStyle/>
          <a:p>
            <a:pPr marR="0" rtl="0"/>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1 -- Getting to a Good Offer</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a:t>
            </a:r>
            <a:br>
              <a:rPr lang="en-US" b="0" i="0" u="none" strike="noStrike" baseline="0" dirty="0">
                <a:solidFill>
                  <a:srgbClr val="2F5496"/>
                </a:solidFill>
                <a:latin typeface="Times New Roman" panose="02020603050405020304" pitchFamily="18" charset="0"/>
              </a:rPr>
            </a:br>
            <a:r>
              <a:rPr lang="en-US" sz="4000" b="0" i="0" u="none" strike="noStrike" baseline="0" dirty="0">
                <a:solidFill>
                  <a:srgbClr val="2F5496"/>
                </a:solidFill>
                <a:latin typeface="Times New Roman" panose="02020603050405020304" pitchFamily="18" charset="0"/>
              </a:rPr>
              <a:t>Part 2 – Negotiating Terms &amp; Conditions </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3 – Q &amp; A</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a:t>
            </a: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a:xfrm>
            <a:off x="1417508" y="5169256"/>
            <a:ext cx="9028798" cy="728204"/>
          </a:xfrm>
        </p:spPr>
        <p:txBody>
          <a:bodyPr/>
          <a:lstStyle/>
          <a:p>
            <a:pPr marR="0" lvl="0" rtl="0"/>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3288109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9075B-F8B5-40BD-8837-850111AB6AD6}"/>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Selling Price Means </a:t>
            </a:r>
            <a:r>
              <a:rPr lang="en-US" dirty="0">
                <a:latin typeface="Times New Roman" panose="02020603050405020304" pitchFamily="18" charset="0"/>
              </a:rPr>
              <a:t>V</a:t>
            </a:r>
            <a:r>
              <a:rPr lang="en-US" b="0" i="0" u="none" strike="noStrike" baseline="0" dirty="0">
                <a:latin typeface="Times New Roman" panose="02020603050405020304" pitchFamily="18" charset="0"/>
              </a:rPr>
              <a:t>ery </a:t>
            </a:r>
            <a:r>
              <a:rPr lang="en-US" dirty="0">
                <a:latin typeface="Times New Roman" panose="02020603050405020304" pitchFamily="18" charset="0"/>
              </a:rPr>
              <a:t>L</a:t>
            </a:r>
            <a:r>
              <a:rPr lang="en-US" b="0" i="0" u="none" strike="noStrike" baseline="0" dirty="0">
                <a:latin typeface="Times New Roman" panose="02020603050405020304" pitchFamily="18" charset="0"/>
              </a:rPr>
              <a:t>ittle in Many Deals</a:t>
            </a:r>
          </a:p>
        </p:txBody>
      </p:sp>
      <p:sp>
        <p:nvSpPr>
          <p:cNvPr id="3" name="Text Placeholder 2">
            <a:extLst>
              <a:ext uri="{FF2B5EF4-FFF2-40B4-BE49-F238E27FC236}">
                <a16:creationId xmlns:a16="http://schemas.microsoft.com/office/drawing/2014/main" id="{141D5F66-DDA8-4FE8-8AAA-2931987462AC}"/>
              </a:ext>
            </a:extLst>
          </p:cNvPr>
          <p:cNvSpPr>
            <a:spLocks noGrp="1"/>
          </p:cNvSpPr>
          <p:nvPr>
            <p:ph type="body" idx="1"/>
          </p:nvPr>
        </p:nvSpPr>
        <p:spPr/>
        <p:txBody>
          <a:bodyPr/>
          <a:lstStyle/>
          <a:p>
            <a:r>
              <a:rPr lang="en-US" dirty="0"/>
              <a:t>Stock vs. Asset Transactions may have the greatest impact on the Cash a Seller ends up with after closing</a:t>
            </a:r>
          </a:p>
          <a:p>
            <a:r>
              <a:rPr lang="en-US" dirty="0"/>
              <a:t>Pre-deal planning for C Corp Built-in-Gains Taxes</a:t>
            </a:r>
          </a:p>
          <a:p>
            <a:r>
              <a:rPr lang="en-US" dirty="0"/>
              <a:t>S Corp Code Section 338 (h) (10) negotiations can improve the cash retained by both the Seller/S Corp Shareholder &amp; the Buyer</a:t>
            </a:r>
          </a:p>
          <a:p>
            <a:r>
              <a:rPr lang="en-US" dirty="0"/>
              <a:t>Structuring the purchase price and other terms such as Earn Outs, Employment Agreements, Installment Payments, etc.</a:t>
            </a:r>
          </a:p>
        </p:txBody>
      </p:sp>
    </p:spTree>
    <p:extLst>
      <p:ext uri="{BB962C8B-B14F-4D97-AF65-F5344CB8AC3E}">
        <p14:creationId xmlns:p14="http://schemas.microsoft.com/office/powerpoint/2010/main" val="1909005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2B07-D54C-4480-A060-234484E6EE69}"/>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Most Deals </a:t>
            </a:r>
            <a:r>
              <a:rPr lang="en-US" dirty="0">
                <a:latin typeface="Times New Roman" panose="02020603050405020304" pitchFamily="18" charset="0"/>
              </a:rPr>
              <a:t>F</a:t>
            </a:r>
            <a:r>
              <a:rPr lang="en-US" b="0" i="0" u="none" strike="noStrike" baseline="0" dirty="0">
                <a:latin typeface="Times New Roman" panose="02020603050405020304" pitchFamily="18" charset="0"/>
              </a:rPr>
              <a:t>all </a:t>
            </a:r>
            <a:r>
              <a:rPr lang="en-US" dirty="0">
                <a:latin typeface="Times New Roman" panose="02020603050405020304" pitchFamily="18" charset="0"/>
              </a:rPr>
              <a:t>A</a:t>
            </a:r>
            <a:r>
              <a:rPr lang="en-US" b="0" i="0" u="none" strike="noStrike" baseline="0" dirty="0">
                <a:latin typeface="Times New Roman" panose="02020603050405020304" pitchFamily="18" charset="0"/>
              </a:rPr>
              <a:t>part for a </a:t>
            </a:r>
            <a:r>
              <a:rPr lang="en-US" dirty="0">
                <a:latin typeface="Times New Roman" panose="02020603050405020304" pitchFamily="18" charset="0"/>
              </a:rPr>
              <a:t>R</a:t>
            </a:r>
            <a:r>
              <a:rPr lang="en-US" b="0" i="0" u="none" strike="noStrike" baseline="0" dirty="0">
                <a:latin typeface="Times New Roman" panose="02020603050405020304" pitchFamily="18" charset="0"/>
              </a:rPr>
              <a:t>eason </a:t>
            </a:r>
            <a:r>
              <a:rPr lang="en-US" dirty="0">
                <a:latin typeface="Times New Roman" panose="02020603050405020304" pitchFamily="18" charset="0"/>
              </a:rPr>
              <a:t>N</a:t>
            </a:r>
            <a:r>
              <a:rPr lang="en-US" b="0" i="0" u="none" strike="noStrike" baseline="0" dirty="0">
                <a:latin typeface="Times New Roman" panose="02020603050405020304" pitchFamily="18" charset="0"/>
              </a:rPr>
              <a:t>either </a:t>
            </a:r>
            <a:r>
              <a:rPr lang="en-US" dirty="0">
                <a:latin typeface="Times New Roman" panose="02020603050405020304" pitchFamily="18" charset="0"/>
              </a:rPr>
              <a:t>S</a:t>
            </a:r>
            <a:r>
              <a:rPr lang="en-US" b="0" i="0" u="none" strike="noStrike" baseline="0" dirty="0">
                <a:latin typeface="Times New Roman" panose="02020603050405020304" pitchFamily="18" charset="0"/>
              </a:rPr>
              <a:t>ide </a:t>
            </a:r>
            <a:r>
              <a:rPr lang="en-US" dirty="0">
                <a:latin typeface="Times New Roman" panose="02020603050405020304" pitchFamily="18" charset="0"/>
              </a:rPr>
              <a:t>S</a:t>
            </a:r>
            <a:r>
              <a:rPr lang="en-US" b="0" i="0" u="none" strike="noStrike" baseline="0" dirty="0">
                <a:latin typeface="Times New Roman" panose="02020603050405020304" pitchFamily="18" charset="0"/>
              </a:rPr>
              <a:t>ees </a:t>
            </a:r>
            <a:r>
              <a:rPr lang="en-US" dirty="0">
                <a:latin typeface="Times New Roman" panose="02020603050405020304" pitchFamily="18" charset="0"/>
              </a:rPr>
              <a:t>C</a:t>
            </a:r>
            <a:r>
              <a:rPr lang="en-US" b="0" i="0" u="none" strike="noStrike" baseline="0" dirty="0">
                <a:latin typeface="Times New Roman" panose="02020603050405020304" pitchFamily="18" charset="0"/>
              </a:rPr>
              <a:t>oming – Beware</a:t>
            </a:r>
          </a:p>
        </p:txBody>
      </p:sp>
      <p:sp>
        <p:nvSpPr>
          <p:cNvPr id="3" name="Text Placeholder 2">
            <a:extLst>
              <a:ext uri="{FF2B5EF4-FFF2-40B4-BE49-F238E27FC236}">
                <a16:creationId xmlns:a16="http://schemas.microsoft.com/office/drawing/2014/main" id="{2B252F36-6C29-4AFC-8010-245C6B8525FA}"/>
              </a:ext>
            </a:extLst>
          </p:cNvPr>
          <p:cNvSpPr>
            <a:spLocks noGrp="1"/>
          </p:cNvSpPr>
          <p:nvPr>
            <p:ph type="body" idx="1"/>
          </p:nvPr>
        </p:nvSpPr>
        <p:spPr>
          <a:xfrm>
            <a:off x="1130270" y="2171769"/>
            <a:ext cx="9603275" cy="3524356"/>
          </a:xfrm>
        </p:spPr>
        <p:txBody>
          <a:bodyPr>
            <a:normAutofit fontScale="92500" lnSpcReduction="20000"/>
          </a:bodyPr>
          <a:lstStyle/>
          <a:p>
            <a:r>
              <a:rPr lang="en-US" dirty="0"/>
              <a:t>Integrity, or lack thereof, kills many deals.</a:t>
            </a:r>
          </a:p>
          <a:p>
            <a:r>
              <a:rPr lang="en-US" dirty="0"/>
              <a:t>Egos can wreck havoc on the deal – these include the egos of your professional representatives too!</a:t>
            </a:r>
          </a:p>
          <a:p>
            <a:r>
              <a:rPr lang="en-US" dirty="0"/>
              <a:t>Employees, who may or may not be aware of the pending sale, can sabotage.</a:t>
            </a:r>
          </a:p>
          <a:p>
            <a:r>
              <a:rPr lang="en-US" dirty="0"/>
              <a:t>Third parties, such as landlords, key customers, lenders may have “Mother May I Please” clauses which everyone must overcome.</a:t>
            </a:r>
          </a:p>
          <a:p>
            <a:r>
              <a:rPr lang="en-US" dirty="0"/>
              <a:t>Deal Fatigue can creep in and is especially dangerous when the Seller has not been able to meet expected deadlines or the buyer makes a negative discovery not disclosed to them.</a:t>
            </a:r>
          </a:p>
          <a:p>
            <a:endParaRPr lang="en-US" dirty="0"/>
          </a:p>
        </p:txBody>
      </p:sp>
    </p:spTree>
    <p:extLst>
      <p:ext uri="{BB962C8B-B14F-4D97-AF65-F5344CB8AC3E}">
        <p14:creationId xmlns:p14="http://schemas.microsoft.com/office/powerpoint/2010/main" val="969872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p:txBody>
          <a:bodyPr/>
          <a:lstStyle/>
          <a:p>
            <a:r>
              <a:rPr lang="en-US" b="0" i="0" u="none" strike="noStrike" baseline="0" dirty="0">
                <a:solidFill>
                  <a:srgbClr val="2F5496"/>
                </a:solidFill>
                <a:latin typeface="Times New Roman" panose="02020603050405020304" pitchFamily="18" charset="0"/>
              </a:rPr>
              <a:t> </a:t>
            </a:r>
            <a:r>
              <a:rPr lang="en-US" dirty="0">
                <a:solidFill>
                  <a:srgbClr val="2F5496"/>
                </a:solidFill>
                <a:latin typeface="Times New Roman" panose="02020603050405020304" pitchFamily="18" charset="0"/>
              </a:rPr>
              <a:t>Unsolicited Offers and What To Do About Them</a:t>
            </a:r>
            <a:br>
              <a:rPr lang="en-US" dirty="0">
                <a:solidFill>
                  <a:srgbClr val="2F5496"/>
                </a:solidFill>
                <a:latin typeface="Times New Roman" panose="02020603050405020304" pitchFamily="18" charset="0"/>
              </a:rPr>
            </a:br>
            <a:endParaRPr lang="en-US"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p:txBody>
          <a:bodyPr/>
          <a:lstStyle/>
          <a:p>
            <a:pPr marR="0" lvl="0" rtl="0"/>
            <a:r>
              <a:rPr lang="en-US" b="0" i="0" u="none" strike="noStrike" baseline="0" dirty="0">
                <a:solidFill>
                  <a:srgbClr val="2F5496"/>
                </a:solidFill>
                <a:latin typeface="Times New Roman" panose="02020603050405020304" pitchFamily="18" charset="0"/>
              </a:rPr>
              <a:t>Ground Rules </a:t>
            </a:r>
          </a:p>
          <a:p>
            <a:pPr marR="0" lvl="0" rtl="0"/>
            <a:r>
              <a:rPr lang="en-US" dirty="0">
                <a:solidFill>
                  <a:srgbClr val="2F5496"/>
                </a:solidFill>
                <a:latin typeface="Times New Roman" panose="02020603050405020304" pitchFamily="18" charset="0"/>
              </a:rPr>
              <a:t>NDAs – Can They Really Protect the Seller?</a:t>
            </a:r>
          </a:p>
          <a:p>
            <a:pPr marR="0" lvl="0" rtl="0"/>
            <a:r>
              <a:rPr lang="en-US" b="0" i="0" u="none" strike="noStrike" baseline="0" dirty="0">
                <a:solidFill>
                  <a:srgbClr val="2F5496"/>
                </a:solidFill>
                <a:latin typeface="Times New Roman" panose="02020603050405020304" pitchFamily="18" charset="0"/>
              </a:rPr>
              <a:t>What Should be Shared with Buyers – and not</a:t>
            </a:r>
            <a:r>
              <a:rPr lang="en-US" dirty="0">
                <a:solidFill>
                  <a:srgbClr val="2F5496"/>
                </a:solidFill>
                <a:latin typeface="Times New Roman" panose="02020603050405020304" pitchFamily="18" charset="0"/>
              </a:rPr>
              <a:t>?</a:t>
            </a:r>
          </a:p>
          <a:p>
            <a:pPr marR="0" lvl="0" rtl="0"/>
            <a:r>
              <a:rPr lang="en-US" b="0" i="0" u="none" strike="noStrike" baseline="0" dirty="0">
                <a:solidFill>
                  <a:srgbClr val="2F5496"/>
                </a:solidFill>
                <a:latin typeface="Times New Roman" panose="02020603050405020304" pitchFamily="18" charset="0"/>
              </a:rPr>
              <a:t>When is </a:t>
            </a:r>
            <a:r>
              <a:rPr lang="en-US" dirty="0">
                <a:solidFill>
                  <a:srgbClr val="2F5496"/>
                </a:solidFill>
                <a:latin typeface="Times New Roman" panose="02020603050405020304" pitchFamily="18" charset="0"/>
              </a:rPr>
              <a:t>an Attorney needed?</a:t>
            </a:r>
          </a:p>
          <a:p>
            <a:pPr marR="0" lvl="0" rtl="0"/>
            <a:r>
              <a:rPr lang="en-US" dirty="0">
                <a:solidFill>
                  <a:srgbClr val="2F5496"/>
                </a:solidFill>
                <a:latin typeface="Times New Roman" panose="02020603050405020304" pitchFamily="18" charset="0"/>
              </a:rPr>
              <a:t>Preparation – When your Business is NOT for sale</a:t>
            </a:r>
          </a:p>
          <a:p>
            <a:pPr marR="0" lvl="0" rtl="0"/>
            <a:r>
              <a:rPr lang="en-US" b="0" i="0" u="none" strike="noStrike" baseline="0" dirty="0">
                <a:solidFill>
                  <a:srgbClr val="2F5496"/>
                </a:solidFill>
                <a:latin typeface="Times New Roman" panose="02020603050405020304" pitchFamily="18" charset="0"/>
              </a:rPr>
              <a:t>Four Thin</a:t>
            </a:r>
            <a:r>
              <a:rPr lang="en-US" dirty="0">
                <a:solidFill>
                  <a:srgbClr val="2F5496"/>
                </a:solidFill>
                <a:latin typeface="Times New Roman" panose="02020603050405020304" pitchFamily="18" charset="0"/>
              </a:rPr>
              <a:t>gs a Seller should Never Do</a:t>
            </a:r>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2521509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2BF1-9511-4B26-9DF6-D0038E3C32ED}"/>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How to Find </a:t>
            </a:r>
            <a:r>
              <a:rPr lang="en-US" dirty="0">
                <a:latin typeface="Times New Roman" panose="02020603050405020304" pitchFamily="18" charset="0"/>
              </a:rPr>
              <a:t>C</a:t>
            </a:r>
            <a:r>
              <a:rPr lang="en-US" b="0" i="0" u="none" strike="noStrike" baseline="0" dirty="0">
                <a:latin typeface="Times New Roman" panose="02020603050405020304" pitchFamily="18" charset="0"/>
              </a:rPr>
              <a:t>ommon </a:t>
            </a:r>
            <a:r>
              <a:rPr lang="en-US" dirty="0">
                <a:latin typeface="Times New Roman" panose="02020603050405020304" pitchFamily="18" charset="0"/>
              </a:rPr>
              <a:t>G</a:t>
            </a:r>
            <a:r>
              <a:rPr lang="en-US" b="0" i="0" u="none" strike="noStrike" baseline="0" dirty="0">
                <a:latin typeface="Times New Roman" panose="02020603050405020304" pitchFamily="18" charset="0"/>
              </a:rPr>
              <a:t>round with the Other </a:t>
            </a:r>
            <a:r>
              <a:rPr lang="en-US" dirty="0">
                <a:latin typeface="Times New Roman" panose="02020603050405020304" pitchFamily="18" charset="0"/>
              </a:rPr>
              <a:t>S</a:t>
            </a:r>
            <a:r>
              <a:rPr lang="en-US" b="0" i="0" u="none" strike="noStrike" baseline="0" dirty="0">
                <a:latin typeface="Times New Roman" panose="02020603050405020304" pitchFamily="18" charset="0"/>
              </a:rPr>
              <a:t>ide</a:t>
            </a:r>
          </a:p>
        </p:txBody>
      </p:sp>
      <p:sp>
        <p:nvSpPr>
          <p:cNvPr id="3" name="Text Placeholder 2">
            <a:extLst>
              <a:ext uri="{FF2B5EF4-FFF2-40B4-BE49-F238E27FC236}">
                <a16:creationId xmlns:a16="http://schemas.microsoft.com/office/drawing/2014/main" id="{987FED4E-480E-4EF8-B7C0-4D80DFBC3A49}"/>
              </a:ext>
            </a:extLst>
          </p:cNvPr>
          <p:cNvSpPr>
            <a:spLocks noGrp="1"/>
          </p:cNvSpPr>
          <p:nvPr>
            <p:ph type="body" idx="1"/>
          </p:nvPr>
        </p:nvSpPr>
        <p:spPr/>
        <p:txBody>
          <a:bodyPr/>
          <a:lstStyle/>
          <a:p>
            <a:r>
              <a:rPr lang="en-US" dirty="0"/>
              <a:t>Keep several chips on the side when the LOI has been offered</a:t>
            </a:r>
          </a:p>
          <a:p>
            <a:pPr lvl="1"/>
            <a:r>
              <a:rPr lang="en-US" dirty="0"/>
              <a:t>A few examples:</a:t>
            </a:r>
          </a:p>
          <a:p>
            <a:pPr lvl="2"/>
            <a:endParaRPr lang="en-US" dirty="0"/>
          </a:p>
          <a:p>
            <a:pPr lvl="2"/>
            <a:r>
              <a:rPr lang="en-US" dirty="0"/>
              <a:t>Employment Agreement Terms for the Seller</a:t>
            </a:r>
          </a:p>
          <a:p>
            <a:pPr lvl="2"/>
            <a:r>
              <a:rPr lang="en-US" dirty="0"/>
              <a:t>Installment Payments, Rates and Term</a:t>
            </a:r>
          </a:p>
          <a:p>
            <a:pPr lvl="2"/>
            <a:r>
              <a:rPr lang="en-US" dirty="0"/>
              <a:t>Earn Out Agreements</a:t>
            </a:r>
          </a:p>
          <a:p>
            <a:pPr lvl="2"/>
            <a:r>
              <a:rPr lang="en-US" dirty="0"/>
              <a:t>338 h (10) Arrangements</a:t>
            </a:r>
          </a:p>
        </p:txBody>
      </p:sp>
    </p:spTree>
    <p:extLst>
      <p:ext uri="{BB962C8B-B14F-4D97-AF65-F5344CB8AC3E}">
        <p14:creationId xmlns:p14="http://schemas.microsoft.com/office/powerpoint/2010/main" val="2129929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E7464-4367-47C3-A08E-2E9BD6766225}"/>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Understand the Buyer’s </a:t>
            </a:r>
            <a:r>
              <a:rPr lang="en-US" dirty="0">
                <a:latin typeface="Times New Roman" panose="02020603050405020304" pitchFamily="18" charset="0"/>
              </a:rPr>
              <a:t>M</a:t>
            </a:r>
            <a:r>
              <a:rPr lang="en-US" b="0" i="0" u="none" strike="noStrike" baseline="0" dirty="0">
                <a:latin typeface="Times New Roman" panose="02020603050405020304" pitchFamily="18" charset="0"/>
              </a:rPr>
              <a:t>otivations and Use it When it’s Most </a:t>
            </a:r>
            <a:r>
              <a:rPr lang="en-US" dirty="0">
                <a:latin typeface="Times New Roman" panose="02020603050405020304" pitchFamily="18" charset="0"/>
              </a:rPr>
              <a:t>U</a:t>
            </a:r>
            <a:r>
              <a:rPr lang="en-US" b="0" i="0" u="none" strike="noStrike" baseline="0" dirty="0">
                <a:latin typeface="Times New Roman" panose="02020603050405020304" pitchFamily="18" charset="0"/>
              </a:rPr>
              <a:t>seful</a:t>
            </a:r>
          </a:p>
        </p:txBody>
      </p:sp>
      <p:sp>
        <p:nvSpPr>
          <p:cNvPr id="3" name="Text Placeholder 2">
            <a:extLst>
              <a:ext uri="{FF2B5EF4-FFF2-40B4-BE49-F238E27FC236}">
                <a16:creationId xmlns:a16="http://schemas.microsoft.com/office/drawing/2014/main" id="{2D6A735E-3B7A-4CB2-8070-1F9644D25E2B}"/>
              </a:ext>
            </a:extLst>
          </p:cNvPr>
          <p:cNvSpPr>
            <a:spLocks noGrp="1"/>
          </p:cNvSpPr>
          <p:nvPr>
            <p:ph type="body" idx="1"/>
          </p:nvPr>
        </p:nvSpPr>
        <p:spPr/>
        <p:txBody>
          <a:bodyPr>
            <a:normAutofit lnSpcReduction="10000"/>
          </a:bodyPr>
          <a:lstStyle/>
          <a:p>
            <a:r>
              <a:rPr lang="en-US" dirty="0"/>
              <a:t>Having a deal team who’s taken the time to get to know the buyer and their motivations to close the deal is extremely important.</a:t>
            </a:r>
          </a:p>
          <a:p>
            <a:endParaRPr lang="en-US" dirty="0"/>
          </a:p>
          <a:p>
            <a:pPr lvl="1"/>
            <a:r>
              <a:rPr lang="en-US" dirty="0"/>
              <a:t>The Seller should be comfortable to say “this is really important to me” as well as “this is really NOT important to me”.  </a:t>
            </a:r>
          </a:p>
          <a:p>
            <a:pPr lvl="1"/>
            <a:r>
              <a:rPr lang="en-US" dirty="0"/>
              <a:t>The Deal Team Members need to assist the Seller to determine when to say no and when it’s okay to agree with a concession.</a:t>
            </a:r>
          </a:p>
          <a:p>
            <a:pPr lvl="1"/>
            <a:r>
              <a:rPr lang="en-US" dirty="0"/>
              <a:t>A good intermediary will manage the relationships</a:t>
            </a:r>
          </a:p>
          <a:p>
            <a:pPr lvl="2"/>
            <a:r>
              <a:rPr lang="en-US" dirty="0"/>
              <a:t>Advisors may become antagonistic and may not recognize the damage it does</a:t>
            </a:r>
          </a:p>
        </p:txBody>
      </p:sp>
    </p:spTree>
    <p:extLst>
      <p:ext uri="{BB962C8B-B14F-4D97-AF65-F5344CB8AC3E}">
        <p14:creationId xmlns:p14="http://schemas.microsoft.com/office/powerpoint/2010/main" val="3559599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4B9F-6F6E-4D01-A784-42FE4D29464E}"/>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Specific Terms and Conditions Which </a:t>
            </a:r>
            <a:r>
              <a:rPr lang="en-US" dirty="0">
                <a:latin typeface="Times New Roman" panose="02020603050405020304" pitchFamily="18" charset="0"/>
              </a:rPr>
              <a:t>M</a:t>
            </a:r>
            <a:r>
              <a:rPr lang="en-US" b="0" i="0" u="none" strike="noStrike" baseline="0" dirty="0">
                <a:latin typeface="Times New Roman" panose="02020603050405020304" pitchFamily="18" charset="0"/>
              </a:rPr>
              <a:t>ay </a:t>
            </a:r>
            <a:r>
              <a:rPr lang="en-US" dirty="0">
                <a:latin typeface="Times New Roman" panose="02020603050405020304" pitchFamily="18" charset="0"/>
              </a:rPr>
              <a:t>P</a:t>
            </a:r>
            <a:r>
              <a:rPr lang="en-US" b="0" i="0" u="none" strike="noStrike" baseline="0" dirty="0">
                <a:latin typeface="Times New Roman" panose="02020603050405020304" pitchFamily="18" charset="0"/>
              </a:rPr>
              <a:t>rove </a:t>
            </a:r>
            <a:r>
              <a:rPr lang="en-US" dirty="0">
                <a:latin typeface="Times New Roman" panose="02020603050405020304" pitchFamily="18" charset="0"/>
              </a:rPr>
              <a:t>P</a:t>
            </a:r>
            <a:r>
              <a:rPr lang="en-US" b="0" i="0" u="none" strike="noStrike" baseline="0" dirty="0">
                <a:latin typeface="Times New Roman" panose="02020603050405020304" pitchFamily="18" charset="0"/>
              </a:rPr>
              <a:t>roblematic</a:t>
            </a:r>
          </a:p>
        </p:txBody>
      </p:sp>
      <p:sp>
        <p:nvSpPr>
          <p:cNvPr id="3" name="Text Placeholder 2">
            <a:extLst>
              <a:ext uri="{FF2B5EF4-FFF2-40B4-BE49-F238E27FC236}">
                <a16:creationId xmlns:a16="http://schemas.microsoft.com/office/drawing/2014/main" id="{942ECF27-EBF9-41F3-BC12-27C02800E568}"/>
              </a:ext>
            </a:extLst>
          </p:cNvPr>
          <p:cNvSpPr>
            <a:spLocks noGrp="1"/>
          </p:cNvSpPr>
          <p:nvPr>
            <p:ph type="body" idx="1"/>
          </p:nvPr>
        </p:nvSpPr>
        <p:spPr/>
        <p:txBody>
          <a:bodyPr/>
          <a:lstStyle/>
          <a:p>
            <a:r>
              <a:rPr lang="en-US" dirty="0"/>
              <a:t>Earn Outs – Difficult to determine where they may go wrong!</a:t>
            </a:r>
          </a:p>
          <a:p>
            <a:r>
              <a:rPr lang="en-US" dirty="0"/>
              <a:t>Working Capital Targets (must be understood!)</a:t>
            </a:r>
          </a:p>
          <a:p>
            <a:r>
              <a:rPr lang="en-US" dirty="0"/>
              <a:t>Key Employee Post-Closing Employment Agreements</a:t>
            </a:r>
          </a:p>
          <a:p>
            <a:pPr lvl="1"/>
            <a:r>
              <a:rPr lang="en-US" dirty="0"/>
              <a:t>Spouses may be a factor</a:t>
            </a:r>
          </a:p>
          <a:p>
            <a:pPr lvl="1"/>
            <a:r>
              <a:rPr lang="en-US" dirty="0"/>
              <a:t>Multiple parties may choose to sabotage</a:t>
            </a:r>
          </a:p>
          <a:p>
            <a:pPr marL="457200" lvl="1" indent="0">
              <a:buNone/>
            </a:pPr>
            <a:r>
              <a:rPr lang="en-US" dirty="0"/>
              <a:t>Pre-sale development of a Stay-Bonus Plan can be very useful</a:t>
            </a:r>
          </a:p>
          <a:p>
            <a:endParaRPr lang="en-US" dirty="0"/>
          </a:p>
        </p:txBody>
      </p:sp>
    </p:spTree>
    <p:extLst>
      <p:ext uri="{BB962C8B-B14F-4D97-AF65-F5344CB8AC3E}">
        <p14:creationId xmlns:p14="http://schemas.microsoft.com/office/powerpoint/2010/main" val="1288190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5846-1495-453D-82A9-8E5B88E5FF4F}"/>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The Importance of Reps and Warranties – Especially for the </a:t>
            </a:r>
            <a:r>
              <a:rPr lang="en-US" dirty="0">
                <a:latin typeface="Times New Roman" panose="02020603050405020304" pitchFamily="18" charset="0"/>
              </a:rPr>
              <a:t>S</a:t>
            </a:r>
            <a:r>
              <a:rPr lang="en-US" b="0" i="0" u="none" strike="noStrike" baseline="0" dirty="0">
                <a:latin typeface="Times New Roman" panose="02020603050405020304" pitchFamily="18" charset="0"/>
              </a:rPr>
              <a:t>eller!</a:t>
            </a:r>
          </a:p>
        </p:txBody>
      </p:sp>
      <p:sp>
        <p:nvSpPr>
          <p:cNvPr id="3" name="Text Placeholder 2">
            <a:extLst>
              <a:ext uri="{FF2B5EF4-FFF2-40B4-BE49-F238E27FC236}">
                <a16:creationId xmlns:a16="http://schemas.microsoft.com/office/drawing/2014/main" id="{71152D76-3C55-4901-9713-445FA9F59C92}"/>
              </a:ext>
            </a:extLst>
          </p:cNvPr>
          <p:cNvSpPr>
            <a:spLocks noGrp="1"/>
          </p:cNvSpPr>
          <p:nvPr>
            <p:ph type="body" idx="1"/>
          </p:nvPr>
        </p:nvSpPr>
        <p:spPr/>
        <p:txBody>
          <a:bodyPr/>
          <a:lstStyle/>
          <a:p>
            <a:r>
              <a:rPr lang="en-US" dirty="0"/>
              <a:t>Many Buyers (and their Legal Counsel) will work very hard to make the deal’s Reps and Warranties broad in scope.</a:t>
            </a:r>
          </a:p>
          <a:p>
            <a:pPr marL="0" indent="0">
              <a:buNone/>
            </a:pPr>
            <a:endParaRPr lang="en-US" dirty="0"/>
          </a:p>
          <a:p>
            <a:pPr lvl="1"/>
            <a:r>
              <a:rPr lang="en-US" dirty="0"/>
              <a:t>Doing so, makes it much easier for the Buyer to come back to the Seller post-closing for a claim.  This puts the money set aside in Escrow in jeopardy.</a:t>
            </a:r>
          </a:p>
          <a:p>
            <a:pPr marL="457200" lvl="1" indent="0">
              <a:buNone/>
            </a:pPr>
            <a:endParaRPr lang="en-US" dirty="0"/>
          </a:p>
          <a:p>
            <a:pPr lvl="1"/>
            <a:r>
              <a:rPr lang="en-US" dirty="0"/>
              <a:t>As the Seller, being truthful and forthcoming with information during the due diligence phase of the deal is extremely important.</a:t>
            </a:r>
          </a:p>
        </p:txBody>
      </p:sp>
    </p:spTree>
    <p:extLst>
      <p:ext uri="{BB962C8B-B14F-4D97-AF65-F5344CB8AC3E}">
        <p14:creationId xmlns:p14="http://schemas.microsoft.com/office/powerpoint/2010/main" val="1149412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ED678-A0EF-475A-A4E7-0CD51A9DA2F4}"/>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Why Due Diligence Requires </a:t>
            </a:r>
            <a:r>
              <a:rPr lang="en-US" dirty="0">
                <a:latin typeface="Times New Roman" panose="02020603050405020304" pitchFamily="18" charset="0"/>
              </a:rPr>
              <a:t>S</a:t>
            </a:r>
            <a:r>
              <a:rPr lang="en-US" b="0" i="0" u="none" strike="noStrike" baseline="0" dirty="0">
                <a:latin typeface="Times New Roman" panose="02020603050405020304" pitchFamily="18" charset="0"/>
              </a:rPr>
              <a:t>tamina </a:t>
            </a:r>
          </a:p>
        </p:txBody>
      </p:sp>
      <p:sp>
        <p:nvSpPr>
          <p:cNvPr id="3" name="Text Placeholder 2">
            <a:extLst>
              <a:ext uri="{FF2B5EF4-FFF2-40B4-BE49-F238E27FC236}">
                <a16:creationId xmlns:a16="http://schemas.microsoft.com/office/drawing/2014/main" id="{FEA15454-2794-4077-802E-355561D1F2BA}"/>
              </a:ext>
            </a:extLst>
          </p:cNvPr>
          <p:cNvSpPr>
            <a:spLocks noGrp="1"/>
          </p:cNvSpPr>
          <p:nvPr>
            <p:ph type="body" idx="1"/>
          </p:nvPr>
        </p:nvSpPr>
        <p:spPr/>
        <p:txBody>
          <a:bodyPr/>
          <a:lstStyle/>
          <a:p>
            <a:r>
              <a:rPr lang="en-US" dirty="0"/>
              <a:t>During Due Diligence, most buyers will push sellers to their patience limit.</a:t>
            </a:r>
          </a:p>
          <a:p>
            <a:pPr marL="0" indent="0">
              <a:buNone/>
            </a:pPr>
            <a:endParaRPr lang="en-US" dirty="0"/>
          </a:p>
          <a:p>
            <a:r>
              <a:rPr lang="en-US" dirty="0"/>
              <a:t>Having a deal team to handle this pressure is critical to getting to the closing table.</a:t>
            </a:r>
          </a:p>
          <a:p>
            <a:pPr marL="0" indent="0">
              <a:buNone/>
            </a:pPr>
            <a:endParaRPr lang="en-US" dirty="0"/>
          </a:p>
          <a:p>
            <a:r>
              <a:rPr lang="en-US" dirty="0"/>
              <a:t>Always keep in mind, deal fatigue may set in on either side.</a:t>
            </a:r>
          </a:p>
          <a:p>
            <a:pPr marL="0" indent="0">
              <a:buNone/>
            </a:pPr>
            <a:endParaRPr lang="en-US" dirty="0"/>
          </a:p>
        </p:txBody>
      </p:sp>
    </p:spTree>
    <p:extLst>
      <p:ext uri="{BB962C8B-B14F-4D97-AF65-F5344CB8AC3E}">
        <p14:creationId xmlns:p14="http://schemas.microsoft.com/office/powerpoint/2010/main" val="780038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AE41-BCF1-4585-8112-9A6BE9E0AAA0}"/>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Who </a:t>
            </a:r>
            <a:r>
              <a:rPr lang="en-US" dirty="0">
                <a:latin typeface="Times New Roman" panose="02020603050405020304" pitchFamily="18" charset="0"/>
              </a:rPr>
              <a:t>S</a:t>
            </a:r>
            <a:r>
              <a:rPr lang="en-US" b="0" i="0" u="none" strike="noStrike" baseline="0" dirty="0">
                <a:latin typeface="Times New Roman" panose="02020603050405020304" pitchFamily="18" charset="0"/>
              </a:rPr>
              <a:t>hould </a:t>
            </a:r>
            <a:r>
              <a:rPr lang="en-US" dirty="0">
                <a:latin typeface="Times New Roman" panose="02020603050405020304" pitchFamily="18" charset="0"/>
              </a:rPr>
              <a:t>N</a:t>
            </a:r>
            <a:r>
              <a:rPr lang="en-US" b="0" i="0" u="none" strike="noStrike" baseline="0" dirty="0">
                <a:latin typeface="Times New Roman" panose="02020603050405020304" pitchFamily="18" charset="0"/>
              </a:rPr>
              <a:t>egotiate an Earn Out Agreement and Why</a:t>
            </a:r>
          </a:p>
        </p:txBody>
      </p:sp>
      <p:sp>
        <p:nvSpPr>
          <p:cNvPr id="3" name="Text Placeholder 2">
            <a:extLst>
              <a:ext uri="{FF2B5EF4-FFF2-40B4-BE49-F238E27FC236}">
                <a16:creationId xmlns:a16="http://schemas.microsoft.com/office/drawing/2014/main" id="{992A1BFB-888C-44A9-8CD1-327BEA36119E}"/>
              </a:ext>
            </a:extLst>
          </p:cNvPr>
          <p:cNvSpPr>
            <a:spLocks noGrp="1"/>
          </p:cNvSpPr>
          <p:nvPr>
            <p:ph type="body" idx="1"/>
          </p:nvPr>
        </p:nvSpPr>
        <p:spPr/>
        <p:txBody>
          <a:bodyPr>
            <a:normAutofit lnSpcReduction="10000"/>
          </a:bodyPr>
          <a:lstStyle/>
          <a:p>
            <a:r>
              <a:rPr lang="en-US" dirty="0"/>
              <a:t>The Deal Team Member who should negotiate the terms of an Earn Out Agreement is the one(s) who:</a:t>
            </a:r>
          </a:p>
          <a:p>
            <a:endParaRPr lang="en-US" dirty="0"/>
          </a:p>
          <a:p>
            <a:pPr marL="800100" lvl="1" indent="-342900">
              <a:buFont typeface="+mj-lt"/>
              <a:buAutoNum type="arabicPeriod"/>
            </a:pPr>
            <a:r>
              <a:rPr lang="en-US" dirty="0"/>
              <a:t>Understands the business and how it makes money</a:t>
            </a:r>
          </a:p>
          <a:p>
            <a:pPr marL="800100" lvl="1" indent="-342900">
              <a:buFont typeface="+mj-lt"/>
              <a:buAutoNum type="arabicPeriod"/>
            </a:pPr>
            <a:r>
              <a:rPr lang="en-US" dirty="0"/>
              <a:t>Has reasonable clarity regarding the ability of the business to reach its financial goals in the future</a:t>
            </a:r>
          </a:p>
          <a:p>
            <a:pPr marL="800100" lvl="1" indent="-342900">
              <a:buFont typeface="+mj-lt"/>
              <a:buAutoNum type="arabicPeriod"/>
            </a:pPr>
            <a:r>
              <a:rPr lang="en-US" dirty="0"/>
              <a:t>Has access to the financial information, factors, etc. to develop an Earn Out model or example for both parties to sign off on.  This model should be included as part of the final sales agreement as an Exhibit.</a:t>
            </a:r>
          </a:p>
          <a:p>
            <a:pPr marL="800100" lvl="1" indent="-342900">
              <a:buFont typeface="+mj-lt"/>
              <a:buAutoNum type="arabicPeriod"/>
            </a:pPr>
            <a:endParaRPr lang="en-US" dirty="0"/>
          </a:p>
        </p:txBody>
      </p:sp>
    </p:spTree>
    <p:extLst>
      <p:ext uri="{BB962C8B-B14F-4D97-AF65-F5344CB8AC3E}">
        <p14:creationId xmlns:p14="http://schemas.microsoft.com/office/powerpoint/2010/main" val="1857102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EAEA8-DEBD-468A-8770-E0DC315AD589}"/>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Which Professional </a:t>
            </a:r>
            <a:r>
              <a:rPr lang="en-US" dirty="0">
                <a:latin typeface="Times New Roman" panose="02020603050405020304" pitchFamily="18" charset="0"/>
              </a:rPr>
              <a:t>A</a:t>
            </a:r>
            <a:r>
              <a:rPr lang="en-US" b="0" i="0" u="none" strike="noStrike" baseline="0" dirty="0">
                <a:latin typeface="Times New Roman" panose="02020603050405020304" pitchFamily="18" charset="0"/>
              </a:rPr>
              <a:t>dvisors </a:t>
            </a:r>
            <a:r>
              <a:rPr lang="en-US" dirty="0">
                <a:latin typeface="Times New Roman" panose="02020603050405020304" pitchFamily="18" charset="0"/>
              </a:rPr>
              <a:t>D</a:t>
            </a:r>
            <a:r>
              <a:rPr lang="en-US" b="0" i="0" u="none" strike="noStrike" baseline="0" dirty="0">
                <a:latin typeface="Times New Roman" panose="02020603050405020304" pitchFamily="18" charset="0"/>
              </a:rPr>
              <a:t>o you Call </a:t>
            </a:r>
            <a:r>
              <a:rPr lang="en-US" dirty="0">
                <a:latin typeface="Times New Roman" panose="02020603050405020304" pitchFamily="18" charset="0"/>
              </a:rPr>
              <a:t>U</a:t>
            </a:r>
            <a:r>
              <a:rPr lang="en-US" b="0" i="0" u="none" strike="noStrike" baseline="0" dirty="0">
                <a:latin typeface="Times New Roman" panose="02020603050405020304" pitchFamily="18" charset="0"/>
              </a:rPr>
              <a:t>pon </a:t>
            </a:r>
            <a:r>
              <a:rPr lang="en-US" dirty="0">
                <a:latin typeface="Times New Roman" panose="02020603050405020304" pitchFamily="18" charset="0"/>
              </a:rPr>
              <a:t>W</a:t>
            </a:r>
            <a:r>
              <a:rPr lang="en-US" b="0" i="0" u="none" strike="noStrike" baseline="0" dirty="0">
                <a:latin typeface="Times New Roman" panose="02020603050405020304" pitchFamily="18" charset="0"/>
              </a:rPr>
              <a:t>hen </a:t>
            </a:r>
            <a:r>
              <a:rPr lang="en-US" dirty="0">
                <a:latin typeface="Times New Roman" panose="02020603050405020304" pitchFamily="18" charset="0"/>
              </a:rPr>
              <a:t>S</a:t>
            </a:r>
            <a:r>
              <a:rPr lang="en-US" b="0" i="0" u="none" strike="noStrike" baseline="0" dirty="0">
                <a:latin typeface="Times New Roman" panose="02020603050405020304" pitchFamily="18" charset="0"/>
              </a:rPr>
              <a:t>elling </a:t>
            </a:r>
            <a:r>
              <a:rPr lang="en-US" dirty="0">
                <a:latin typeface="Times New Roman" panose="02020603050405020304" pitchFamily="18" charset="0"/>
              </a:rPr>
              <a:t>Y</a:t>
            </a:r>
            <a:r>
              <a:rPr lang="en-US" b="0" i="0" u="none" strike="noStrike" baseline="0" dirty="0">
                <a:latin typeface="Times New Roman" panose="02020603050405020304" pitchFamily="18" charset="0"/>
              </a:rPr>
              <a:t>our </a:t>
            </a:r>
            <a:r>
              <a:rPr lang="en-US" dirty="0">
                <a:latin typeface="Times New Roman" panose="02020603050405020304" pitchFamily="18" charset="0"/>
              </a:rPr>
              <a:t>B</a:t>
            </a:r>
            <a:r>
              <a:rPr lang="en-US" b="0" i="0" u="none" strike="noStrike" baseline="0" dirty="0">
                <a:latin typeface="Times New Roman" panose="02020603050405020304" pitchFamily="18" charset="0"/>
              </a:rPr>
              <a:t>usiness</a:t>
            </a:r>
          </a:p>
        </p:txBody>
      </p:sp>
      <p:sp>
        <p:nvSpPr>
          <p:cNvPr id="3" name="Text Placeholder 2">
            <a:extLst>
              <a:ext uri="{FF2B5EF4-FFF2-40B4-BE49-F238E27FC236}">
                <a16:creationId xmlns:a16="http://schemas.microsoft.com/office/drawing/2014/main" id="{F67644FB-D01E-43AA-A3E2-27AA87155BB3}"/>
              </a:ext>
            </a:extLst>
          </p:cNvPr>
          <p:cNvSpPr>
            <a:spLocks noGrp="1"/>
          </p:cNvSpPr>
          <p:nvPr>
            <p:ph type="body" idx="1"/>
          </p:nvPr>
        </p:nvSpPr>
        <p:spPr/>
        <p:txBody>
          <a:bodyPr/>
          <a:lstStyle/>
          <a:p>
            <a:r>
              <a:rPr lang="en-US" dirty="0"/>
              <a:t>Intermediary or Business Broker</a:t>
            </a:r>
          </a:p>
          <a:p>
            <a:r>
              <a:rPr lang="en-US" dirty="0"/>
              <a:t>Attorneys – M&amp;A, Employment, Intellectual Property, Real Estate, and any other deal matter specialist</a:t>
            </a:r>
          </a:p>
          <a:p>
            <a:r>
              <a:rPr lang="en-US" dirty="0"/>
              <a:t>CPA</a:t>
            </a:r>
          </a:p>
          <a:p>
            <a:r>
              <a:rPr lang="en-US" dirty="0"/>
              <a:t>Human Resource Advisor</a:t>
            </a:r>
          </a:p>
          <a:p>
            <a:r>
              <a:rPr lang="en-US" dirty="0"/>
              <a:t>Escrow Agent</a:t>
            </a:r>
          </a:p>
          <a:p>
            <a:pPr marL="0" indent="0">
              <a:buNone/>
            </a:pPr>
            <a:endParaRPr lang="en-US" dirty="0"/>
          </a:p>
        </p:txBody>
      </p:sp>
    </p:spTree>
    <p:extLst>
      <p:ext uri="{BB962C8B-B14F-4D97-AF65-F5344CB8AC3E}">
        <p14:creationId xmlns:p14="http://schemas.microsoft.com/office/powerpoint/2010/main" val="213511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a:xfrm>
            <a:off x="494951" y="870649"/>
            <a:ext cx="11266414" cy="3978188"/>
          </a:xfrm>
        </p:spPr>
        <p:txBody>
          <a:bodyPr>
            <a:normAutofit fontScale="90000"/>
          </a:bodyPr>
          <a:lstStyle/>
          <a:p>
            <a:pPr marR="0" rtl="0"/>
            <a:br>
              <a:rPr lang="en-US" b="0" i="0" u="none" strike="noStrike" baseline="0" dirty="0">
                <a:solidFill>
                  <a:srgbClr val="2F5496"/>
                </a:solidFill>
                <a:latin typeface="Times New Roman" panose="02020603050405020304" pitchFamily="18" charset="0"/>
              </a:rPr>
            </a:br>
            <a:r>
              <a:rPr lang="en-US" sz="4400" dirty="0">
                <a:solidFill>
                  <a:srgbClr val="2F5496"/>
                </a:solidFill>
                <a:latin typeface="Times New Roman" panose="02020603050405020304" pitchFamily="18" charset="0"/>
              </a:rPr>
              <a:t>Summary</a:t>
            </a:r>
            <a:br>
              <a:rPr lang="en-US" sz="440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Unsolicited Offers to Buy a Business are Plentiful</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Sellers </a:t>
            </a:r>
            <a:r>
              <a:rPr lang="en-US" dirty="0">
                <a:solidFill>
                  <a:srgbClr val="2F5496"/>
                </a:solidFill>
                <a:latin typeface="Times New Roman" panose="02020603050405020304" pitchFamily="18" charset="0"/>
              </a:rPr>
              <a:t>c</a:t>
            </a:r>
            <a:r>
              <a:rPr lang="en-US" b="0" i="0" u="none" strike="noStrike" baseline="0" dirty="0">
                <a:solidFill>
                  <a:srgbClr val="2F5496"/>
                </a:solidFill>
                <a:latin typeface="Times New Roman" panose="02020603050405020304" pitchFamily="18" charset="0"/>
              </a:rPr>
              <a:t>an Prepare to Address the Unsolicite</a:t>
            </a:r>
            <a:r>
              <a:rPr lang="en-US" dirty="0">
                <a:solidFill>
                  <a:srgbClr val="2F5496"/>
                </a:solidFill>
                <a:latin typeface="Times New Roman" panose="02020603050405020304" pitchFamily="18" charset="0"/>
              </a:rPr>
              <a:t>d Offer</a:t>
            </a:r>
            <a:br>
              <a:rPr lang="en-US" dirty="0">
                <a:solidFill>
                  <a:srgbClr val="2F5496"/>
                </a:solidFill>
                <a:latin typeface="Times New Roman" panose="02020603050405020304" pitchFamily="18" charset="0"/>
              </a:rPr>
            </a:br>
            <a:br>
              <a:rPr lang="en-US" dirty="0">
                <a:solidFill>
                  <a:srgbClr val="2F5496"/>
                </a:solidFill>
                <a:latin typeface="Times New Roman" panose="02020603050405020304" pitchFamily="18" charset="0"/>
              </a:rPr>
            </a:br>
            <a:r>
              <a:rPr lang="en-US" dirty="0">
                <a:solidFill>
                  <a:srgbClr val="2F5496"/>
                </a:solidFill>
                <a:latin typeface="Times New Roman" panose="02020603050405020304" pitchFamily="18" charset="0"/>
              </a:rPr>
              <a:t>	Beginning to Develop a Deal Team is a Good First Step</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endParaRPr lang="en-US"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a:xfrm>
            <a:off x="1417508" y="5169256"/>
            <a:ext cx="9028798" cy="728204"/>
          </a:xfrm>
        </p:spPr>
        <p:txBody>
          <a:bodyPr/>
          <a:lstStyle/>
          <a:p>
            <a:pPr marR="0" lvl="0" rtl="0"/>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4122018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A24-3446-4B7B-B4ED-BF21A83D45BD}"/>
              </a:ext>
            </a:extLst>
          </p:cNvPr>
          <p:cNvSpPr>
            <a:spLocks noGrp="1"/>
          </p:cNvSpPr>
          <p:nvPr>
            <p:ph type="title"/>
          </p:nvPr>
        </p:nvSpPr>
        <p:spPr>
          <a:xfrm>
            <a:off x="1130270" y="953324"/>
            <a:ext cx="9603275" cy="4365296"/>
          </a:xfrm>
        </p:spPr>
        <p:txBody>
          <a:bodyPr>
            <a:normAutofit fontScale="90000"/>
          </a:bodyPr>
          <a:lstStyle/>
          <a:p>
            <a:pPr marR="0" rtl="0"/>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1 -- Getting to a Good Offer</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Unsolicited Offers to Buy a Business</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Ground Rules When a Business is on the Market</a:t>
            </a: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The Good Offer – What Does it Look Like?</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Part 2 – Negotiating Terms &amp; Conditions </a:t>
            </a:r>
            <a:br>
              <a:rPr lang="en-US" b="0" i="0" u="none" strike="noStrike" baseline="0" dirty="0">
                <a:solidFill>
                  <a:srgbClr val="2F5496"/>
                </a:solidFill>
                <a:latin typeface="Times New Roman" panose="02020603050405020304" pitchFamily="18" charset="0"/>
              </a:rPr>
            </a:br>
            <a:br>
              <a:rPr lang="en-US" b="0" i="0" u="none" strike="noStrike" baseline="0" dirty="0">
                <a:solidFill>
                  <a:srgbClr val="2F5496"/>
                </a:solidFill>
                <a:latin typeface="Times New Roman" panose="02020603050405020304" pitchFamily="18" charset="0"/>
              </a:rPr>
            </a:br>
            <a:r>
              <a:rPr lang="en-US" sz="4400" b="0" i="0" u="none" strike="noStrike" baseline="0" dirty="0">
                <a:solidFill>
                  <a:srgbClr val="2F5496"/>
                </a:solidFill>
                <a:latin typeface="Times New Roman" panose="02020603050405020304" pitchFamily="18" charset="0"/>
              </a:rPr>
              <a:t>Part 3 – Q &amp; A</a:t>
            </a:r>
            <a:br>
              <a:rPr lang="en-US" sz="4400" b="0" i="0" u="none" strike="noStrike" baseline="0" dirty="0">
                <a:solidFill>
                  <a:srgbClr val="2F5496"/>
                </a:solidFill>
                <a:latin typeface="Times New Roman" panose="02020603050405020304" pitchFamily="18" charset="0"/>
              </a:rPr>
            </a:br>
            <a:r>
              <a:rPr lang="en-US" b="0" i="0" u="none" strike="noStrike" baseline="0" dirty="0">
                <a:solidFill>
                  <a:srgbClr val="2F5496"/>
                </a:solidFill>
                <a:latin typeface="Times New Roman" panose="02020603050405020304" pitchFamily="18" charset="0"/>
              </a:rPr>
              <a:t> </a:t>
            </a:r>
          </a:p>
        </p:txBody>
      </p:sp>
      <p:sp>
        <p:nvSpPr>
          <p:cNvPr id="3" name="Text Placeholder 2">
            <a:extLst>
              <a:ext uri="{FF2B5EF4-FFF2-40B4-BE49-F238E27FC236}">
                <a16:creationId xmlns:a16="http://schemas.microsoft.com/office/drawing/2014/main" id="{01A722E1-CE7E-4944-A912-5FFB5D06F20A}"/>
              </a:ext>
            </a:extLst>
          </p:cNvPr>
          <p:cNvSpPr>
            <a:spLocks noGrp="1"/>
          </p:cNvSpPr>
          <p:nvPr>
            <p:ph type="body" idx="1"/>
          </p:nvPr>
        </p:nvSpPr>
        <p:spPr>
          <a:xfrm>
            <a:off x="1417508" y="5169256"/>
            <a:ext cx="9028798" cy="728204"/>
          </a:xfrm>
        </p:spPr>
        <p:txBody>
          <a:bodyPr/>
          <a:lstStyle/>
          <a:p>
            <a:pPr marR="0" lvl="0" rtl="0"/>
            <a:endParaRPr lang="en-US" b="0" i="0" u="none" strike="noStrike" baseline="0" dirty="0">
              <a:solidFill>
                <a:srgbClr val="2F5496"/>
              </a:solidFill>
              <a:latin typeface="Times New Roman" panose="02020603050405020304" pitchFamily="18" charset="0"/>
            </a:endParaRPr>
          </a:p>
        </p:txBody>
      </p:sp>
    </p:spTree>
    <p:extLst>
      <p:ext uri="{BB962C8B-B14F-4D97-AF65-F5344CB8AC3E}">
        <p14:creationId xmlns:p14="http://schemas.microsoft.com/office/powerpoint/2010/main" val="1555816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D20CB-0FDD-4295-BFB5-44F62CEB6CB6}"/>
              </a:ext>
            </a:extLst>
          </p:cNvPr>
          <p:cNvSpPr>
            <a:spLocks noGrp="1"/>
          </p:cNvSpPr>
          <p:nvPr>
            <p:ph type="title"/>
          </p:nvPr>
        </p:nvSpPr>
        <p:spPr/>
        <p:txBody>
          <a:bodyPr>
            <a:normAutofit fontScale="90000"/>
          </a:bodyPr>
          <a:lstStyle/>
          <a:p>
            <a:pPr marR="0" rtl="0"/>
            <a:r>
              <a:rPr lang="en-US" b="1" i="0" u="none" strike="noStrike" baseline="0" dirty="0">
                <a:latin typeface="Times New Roman" panose="02020603050405020304" pitchFamily="18" charset="0"/>
              </a:rPr>
              <a:t>Holly A. Magister, CPA, CFP</a:t>
            </a:r>
            <a:r>
              <a:rPr lang="en-US" sz="1600" b="1" i="0" u="none" strike="noStrike" baseline="0" dirty="0">
                <a:latin typeface="Times New Roman" panose="02020603050405020304" pitchFamily="18" charset="0"/>
              </a:rPr>
              <a:t>®</a:t>
            </a:r>
            <a:br>
              <a:rPr lang="en-US" sz="1600" b="1" i="0" u="none" strike="noStrike" baseline="0" dirty="0">
                <a:latin typeface="Times New Roman" panose="02020603050405020304" pitchFamily="18" charset="0"/>
              </a:rPr>
            </a:br>
            <a:br>
              <a:rPr lang="en-US" sz="1600" b="1" i="0" u="none" strike="noStrike" baseline="0" dirty="0">
                <a:latin typeface="Times New Roman" panose="02020603050405020304" pitchFamily="18" charset="0"/>
              </a:rPr>
            </a:br>
            <a:r>
              <a:rPr lang="en-US" sz="1600" b="1" i="0" u="none" strike="noStrike" baseline="0" dirty="0">
                <a:latin typeface="Times New Roman" panose="02020603050405020304" pitchFamily="18" charset="0"/>
                <a:hlinkClick r:id="rId2"/>
              </a:rPr>
              <a:t>www.ExitPromise.com</a:t>
            </a:r>
            <a:br>
              <a:rPr lang="en-US" sz="1600" b="1" i="0" u="none" strike="noStrike" baseline="0" dirty="0">
                <a:latin typeface="Times New Roman" panose="02020603050405020304" pitchFamily="18" charset="0"/>
              </a:rPr>
            </a:br>
            <a:br>
              <a:rPr lang="en-US" sz="1600" b="1" i="0" u="none" strike="noStrike" baseline="0" dirty="0">
                <a:latin typeface="Times New Roman" panose="02020603050405020304" pitchFamily="18" charset="0"/>
              </a:rPr>
            </a:br>
            <a:r>
              <a:rPr lang="en-US" sz="1600" b="1" i="0" u="none" strike="noStrike" baseline="0" dirty="0">
                <a:latin typeface="Times New Roman" panose="02020603050405020304" pitchFamily="18" charset="0"/>
                <a:hlinkClick r:id="rId3"/>
              </a:rPr>
              <a:t>www.Enterprise</a:t>
            </a:r>
            <a:r>
              <a:rPr lang="en-US" sz="1600" b="1" dirty="0">
                <a:latin typeface="Times New Roman" panose="02020603050405020304" pitchFamily="18" charset="0"/>
                <a:hlinkClick r:id="rId3"/>
              </a:rPr>
              <a:t>Transitions.com</a:t>
            </a:r>
            <a:r>
              <a:rPr lang="en-US" sz="1600" b="1" dirty="0">
                <a:latin typeface="Times New Roman" panose="02020603050405020304" pitchFamily="18" charset="0"/>
              </a:rPr>
              <a:t>   </a:t>
            </a:r>
            <a:br>
              <a:rPr lang="en-US" sz="1600" b="1" dirty="0">
                <a:latin typeface="Times New Roman" panose="02020603050405020304" pitchFamily="18" charset="0"/>
              </a:rPr>
            </a:br>
            <a:br>
              <a:rPr lang="en-US" sz="1600" b="1" dirty="0">
                <a:latin typeface="Times New Roman" panose="02020603050405020304" pitchFamily="18" charset="0"/>
              </a:rPr>
            </a:br>
            <a:br>
              <a:rPr lang="en-US" sz="1600" b="1" dirty="0">
                <a:latin typeface="Times New Roman" panose="02020603050405020304" pitchFamily="18" charset="0"/>
              </a:rPr>
            </a:br>
            <a:br>
              <a:rPr lang="en-US" sz="1600" b="1" dirty="0">
                <a:latin typeface="Times New Roman" panose="02020603050405020304" pitchFamily="18" charset="0"/>
              </a:rPr>
            </a:br>
            <a:endParaRPr lang="en-US" sz="1600" b="1" i="0" u="none" strike="noStrike" baseline="0" dirty="0">
              <a:latin typeface="Times New Roman" panose="02020603050405020304" pitchFamily="18" charset="0"/>
            </a:endParaRPr>
          </a:p>
        </p:txBody>
      </p:sp>
      <p:sp>
        <p:nvSpPr>
          <p:cNvPr id="3" name="Text Placeholder 2">
            <a:extLst>
              <a:ext uri="{FF2B5EF4-FFF2-40B4-BE49-F238E27FC236}">
                <a16:creationId xmlns:a16="http://schemas.microsoft.com/office/drawing/2014/main" id="{D90B4A14-E765-447F-B58C-CBAA57C8C5A1}"/>
              </a:ext>
            </a:extLst>
          </p:cNvPr>
          <p:cNvSpPr>
            <a:spLocks noGrp="1"/>
          </p:cNvSpPr>
          <p:nvPr>
            <p:ph type="body" idx="1"/>
          </p:nvPr>
        </p:nvSpPr>
        <p:spPr/>
        <p:txBody>
          <a:bodyPr/>
          <a:lstStyle/>
          <a:p>
            <a:pPr marL="0" indent="0">
              <a:buNone/>
            </a:pPr>
            <a:endParaRPr lang="en-US" dirty="0"/>
          </a:p>
          <a:p>
            <a:pPr marL="0" indent="0">
              <a:buNone/>
            </a:pPr>
            <a:r>
              <a:rPr lang="en-US" dirty="0"/>
              <a:t>Holly@EnterpriseTransitions.com</a:t>
            </a:r>
          </a:p>
          <a:p>
            <a:pPr marL="0" indent="0">
              <a:buNone/>
            </a:pPr>
            <a:r>
              <a:rPr lang="en-US" dirty="0"/>
              <a:t>724 733-2548  Office</a:t>
            </a:r>
          </a:p>
          <a:p>
            <a:pPr marL="0" indent="0">
              <a:buNone/>
            </a:pPr>
            <a:endParaRPr lang="en-US" dirty="0"/>
          </a:p>
          <a:p>
            <a:pPr marL="0" indent="0">
              <a:buNone/>
            </a:pPr>
            <a:r>
              <a:rPr lang="en-US" dirty="0"/>
              <a:t>3875 Old William Penn Hwy., Suite 3</a:t>
            </a:r>
          </a:p>
          <a:p>
            <a:pPr marL="0" indent="0">
              <a:buNone/>
            </a:pPr>
            <a:r>
              <a:rPr lang="en-US" dirty="0"/>
              <a:t>Murrysville PA 15668</a:t>
            </a:r>
          </a:p>
        </p:txBody>
      </p:sp>
      <p:pic>
        <p:nvPicPr>
          <p:cNvPr id="5" name="Picture 4">
            <a:extLst>
              <a:ext uri="{FF2B5EF4-FFF2-40B4-BE49-F238E27FC236}">
                <a16:creationId xmlns:a16="http://schemas.microsoft.com/office/drawing/2014/main" id="{68EF3F80-66D0-466C-A09A-9587524F79E0}"/>
              </a:ext>
            </a:extLst>
          </p:cNvPr>
          <p:cNvPicPr>
            <a:picLocks noChangeAspect="1"/>
          </p:cNvPicPr>
          <p:nvPr/>
        </p:nvPicPr>
        <p:blipFill>
          <a:blip r:embed="rId4"/>
          <a:stretch>
            <a:fillRect/>
          </a:stretch>
        </p:blipFill>
        <p:spPr>
          <a:xfrm>
            <a:off x="8164292" y="953324"/>
            <a:ext cx="2429256" cy="451104"/>
          </a:xfrm>
          <a:prstGeom prst="rect">
            <a:avLst/>
          </a:prstGeom>
        </p:spPr>
      </p:pic>
    </p:spTree>
    <p:extLst>
      <p:ext uri="{BB962C8B-B14F-4D97-AF65-F5344CB8AC3E}">
        <p14:creationId xmlns:p14="http://schemas.microsoft.com/office/powerpoint/2010/main" val="81690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C19D-391A-4B68-BD59-0DAA81603E1F}"/>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Establishing the Ground </a:t>
            </a:r>
            <a:r>
              <a:rPr lang="en-US" dirty="0">
                <a:latin typeface="Times New Roman" panose="02020603050405020304" pitchFamily="18" charset="0"/>
              </a:rPr>
              <a:t>R</a:t>
            </a:r>
            <a:r>
              <a:rPr lang="en-US" b="0" i="0" u="none" strike="noStrike" baseline="0" dirty="0">
                <a:latin typeface="Times New Roman" panose="02020603050405020304" pitchFamily="18" charset="0"/>
              </a:rPr>
              <a:t>ules </a:t>
            </a:r>
            <a:r>
              <a:rPr lang="en-US" dirty="0">
                <a:latin typeface="Times New Roman" panose="02020603050405020304" pitchFamily="18" charset="0"/>
              </a:rPr>
              <a:t>W</a:t>
            </a:r>
            <a:r>
              <a:rPr lang="en-US" b="0" i="0" u="none" strike="noStrike" baseline="0" dirty="0">
                <a:latin typeface="Times New Roman" panose="02020603050405020304" pitchFamily="18" charset="0"/>
              </a:rPr>
              <a:t>hen </a:t>
            </a:r>
            <a:r>
              <a:rPr lang="en-US" dirty="0">
                <a:latin typeface="Times New Roman" panose="02020603050405020304" pitchFamily="18" charset="0"/>
              </a:rPr>
              <a:t>A</a:t>
            </a:r>
            <a:r>
              <a:rPr lang="en-US" b="0" i="0" u="none" strike="noStrike" baseline="0" dirty="0">
                <a:latin typeface="Times New Roman" panose="02020603050405020304" pitchFamily="18" charset="0"/>
              </a:rPr>
              <a:t>pproached by Unsolicited </a:t>
            </a:r>
            <a:r>
              <a:rPr lang="en-US" dirty="0">
                <a:latin typeface="Times New Roman" panose="02020603050405020304" pitchFamily="18" charset="0"/>
              </a:rPr>
              <a:t>B</a:t>
            </a:r>
            <a:r>
              <a:rPr lang="en-US" b="0" i="0" u="none" strike="noStrike" baseline="0" dirty="0">
                <a:latin typeface="Times New Roman" panose="02020603050405020304" pitchFamily="18" charset="0"/>
              </a:rPr>
              <a:t>uyers</a:t>
            </a:r>
          </a:p>
        </p:txBody>
      </p:sp>
      <p:sp>
        <p:nvSpPr>
          <p:cNvPr id="3" name="Text Placeholder 2">
            <a:extLst>
              <a:ext uri="{FF2B5EF4-FFF2-40B4-BE49-F238E27FC236}">
                <a16:creationId xmlns:a16="http://schemas.microsoft.com/office/drawing/2014/main" id="{17191D6C-75B4-4C6F-B50C-D987D2F284A7}"/>
              </a:ext>
            </a:extLst>
          </p:cNvPr>
          <p:cNvSpPr>
            <a:spLocks noGrp="1"/>
          </p:cNvSpPr>
          <p:nvPr>
            <p:ph type="body" idx="1"/>
          </p:nvPr>
        </p:nvSpPr>
        <p:spPr/>
        <p:txBody>
          <a:bodyPr/>
          <a:lstStyle/>
          <a:p>
            <a:r>
              <a:rPr lang="en-US" dirty="0"/>
              <a:t>The phone call or “quick chat” the prospective buyer asks for should not cover any subject not available online.  </a:t>
            </a:r>
          </a:p>
          <a:p>
            <a:r>
              <a:rPr lang="en-US" dirty="0"/>
              <a:t>Clearly communicate the seller will be represented by a team of advisors to assist with the process.  </a:t>
            </a:r>
          </a:p>
          <a:p>
            <a:pPr lvl="1"/>
            <a:r>
              <a:rPr lang="en-US" dirty="0"/>
              <a:t>Most tire-kickers will fade away</a:t>
            </a:r>
          </a:p>
          <a:p>
            <a:pPr lvl="1"/>
            <a:r>
              <a:rPr lang="en-US" dirty="0"/>
              <a:t>Private Equity firms and Strategic Buyers will respect this</a:t>
            </a:r>
          </a:p>
          <a:p>
            <a:pPr lvl="1"/>
            <a:r>
              <a:rPr lang="en-US" dirty="0"/>
              <a:t>Competitors will take note the seller is not going to be taken advantage of</a:t>
            </a:r>
          </a:p>
        </p:txBody>
      </p:sp>
    </p:spTree>
    <p:extLst>
      <p:ext uri="{BB962C8B-B14F-4D97-AF65-F5344CB8AC3E}">
        <p14:creationId xmlns:p14="http://schemas.microsoft.com/office/powerpoint/2010/main" val="409004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1080-8032-4AFB-919D-80D77BE2E96F}"/>
              </a:ext>
            </a:extLst>
          </p:cNvPr>
          <p:cNvSpPr>
            <a:spLocks noGrp="1"/>
          </p:cNvSpPr>
          <p:nvPr>
            <p:ph type="title"/>
          </p:nvPr>
        </p:nvSpPr>
        <p:spPr/>
        <p:txBody>
          <a:bodyPr/>
          <a:lstStyle/>
          <a:p>
            <a:r>
              <a:rPr lang="en-US" dirty="0">
                <a:latin typeface="Times" panose="02020603050405020304" pitchFamily="18" charset="0"/>
                <a:cs typeface="Times New Roman" panose="02020603050405020304" pitchFamily="18" charset="0"/>
              </a:rPr>
              <a:t>Steps – Before a Real Conversation Takes Place</a:t>
            </a:r>
          </a:p>
        </p:txBody>
      </p:sp>
      <p:sp>
        <p:nvSpPr>
          <p:cNvPr id="3" name="Text Placeholder 2">
            <a:extLst>
              <a:ext uri="{FF2B5EF4-FFF2-40B4-BE49-F238E27FC236}">
                <a16:creationId xmlns:a16="http://schemas.microsoft.com/office/drawing/2014/main" id="{7FAA449C-222C-4B28-BD58-79F25E3D96AE}"/>
              </a:ext>
            </a:extLst>
          </p:cNvPr>
          <p:cNvSpPr>
            <a:spLocks noGrp="1"/>
          </p:cNvSpPr>
          <p:nvPr>
            <p:ph type="body" idx="1"/>
          </p:nvPr>
        </p:nvSpPr>
        <p:spPr/>
        <p:txBody>
          <a:bodyPr/>
          <a:lstStyle/>
          <a:p>
            <a:pPr marL="0" indent="0">
              <a:buNone/>
            </a:pPr>
            <a:r>
              <a:rPr lang="en-US" dirty="0"/>
              <a:t>If you have not hired a Business Broker and/or a Deal Attorney</a:t>
            </a:r>
          </a:p>
          <a:p>
            <a:pPr marL="0" indent="0">
              <a:buNone/>
            </a:pPr>
            <a:r>
              <a:rPr lang="en-US" dirty="0"/>
              <a:t>	1.  Require the Prospective Buyer to sign a protective Non-Disclosure 	Agreement (the NDA) **</a:t>
            </a:r>
          </a:p>
          <a:p>
            <a:pPr marL="0" indent="0">
              <a:buNone/>
            </a:pPr>
            <a:r>
              <a:rPr lang="en-US" dirty="0"/>
              <a:t>	2.  Prepare to discuss the top line information only</a:t>
            </a:r>
          </a:p>
          <a:p>
            <a:pPr marL="0" indent="0">
              <a:buNone/>
            </a:pPr>
            <a:r>
              <a:rPr lang="en-US" dirty="0"/>
              <a:t>		Gross Revenue,  Number of Full Time Employees (or FTEs),</a:t>
            </a:r>
          </a:p>
          <a:p>
            <a:pPr marL="0" indent="0">
              <a:buNone/>
            </a:pPr>
            <a:r>
              <a:rPr lang="en-US" dirty="0"/>
              <a:t>		Geographical, Service or Product Lines  </a:t>
            </a:r>
          </a:p>
        </p:txBody>
      </p:sp>
    </p:spTree>
    <p:extLst>
      <p:ext uri="{BB962C8B-B14F-4D97-AF65-F5344CB8AC3E}">
        <p14:creationId xmlns:p14="http://schemas.microsoft.com/office/powerpoint/2010/main" val="71373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1080-8032-4AFB-919D-80D77BE2E96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After the NDA is Signed</a:t>
            </a:r>
          </a:p>
        </p:txBody>
      </p:sp>
      <p:sp>
        <p:nvSpPr>
          <p:cNvPr id="3" name="Text Placeholder 2">
            <a:extLst>
              <a:ext uri="{FF2B5EF4-FFF2-40B4-BE49-F238E27FC236}">
                <a16:creationId xmlns:a16="http://schemas.microsoft.com/office/drawing/2014/main" id="{7FAA449C-222C-4B28-BD58-79F25E3D96AE}"/>
              </a:ext>
            </a:extLst>
          </p:cNvPr>
          <p:cNvSpPr>
            <a:spLocks noGrp="1"/>
          </p:cNvSpPr>
          <p:nvPr>
            <p:ph type="body" idx="1"/>
          </p:nvPr>
        </p:nvSpPr>
        <p:spPr/>
        <p:txBody>
          <a:bodyPr/>
          <a:lstStyle/>
          <a:p>
            <a:pPr marL="0" indent="0">
              <a:buNone/>
            </a:pPr>
            <a:r>
              <a:rPr lang="en-US" dirty="0"/>
              <a:t>The Good Fit Assessment should be the goal of the Initial Conversation</a:t>
            </a:r>
          </a:p>
          <a:p>
            <a:pPr marL="0" indent="0">
              <a:buNone/>
            </a:pPr>
            <a:r>
              <a:rPr lang="en-US" dirty="0"/>
              <a:t>	Do I like these folks?</a:t>
            </a:r>
          </a:p>
          <a:p>
            <a:pPr marL="0" indent="0">
              <a:buNone/>
            </a:pPr>
            <a:r>
              <a:rPr lang="en-US" dirty="0"/>
              <a:t>	What is their objective?</a:t>
            </a:r>
          </a:p>
          <a:p>
            <a:pPr marL="0" indent="0">
              <a:buNone/>
            </a:pPr>
            <a:r>
              <a:rPr lang="en-US" dirty="0"/>
              <a:t>	Why did they reach out to our company?</a:t>
            </a:r>
          </a:p>
          <a:p>
            <a:pPr marL="0" indent="0">
              <a:buNone/>
            </a:pPr>
            <a:r>
              <a:rPr lang="en-US" dirty="0"/>
              <a:t>	Do they have capital to buy a business?!</a:t>
            </a:r>
          </a:p>
          <a:p>
            <a:pPr marL="0" indent="0">
              <a:buNone/>
            </a:pPr>
            <a:r>
              <a:rPr lang="en-US" dirty="0"/>
              <a:t>	Have they bought other businesses and how did it turn out?</a:t>
            </a:r>
          </a:p>
        </p:txBody>
      </p:sp>
    </p:spTree>
    <p:extLst>
      <p:ext uri="{BB962C8B-B14F-4D97-AF65-F5344CB8AC3E}">
        <p14:creationId xmlns:p14="http://schemas.microsoft.com/office/powerpoint/2010/main" val="296772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C59D-7714-4729-829F-7384BFF955E8}"/>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Non-Disclosure Agreements and why they may not protect the business owner</a:t>
            </a:r>
          </a:p>
        </p:txBody>
      </p:sp>
      <p:sp>
        <p:nvSpPr>
          <p:cNvPr id="3" name="Text Placeholder 2">
            <a:extLst>
              <a:ext uri="{FF2B5EF4-FFF2-40B4-BE49-F238E27FC236}">
                <a16:creationId xmlns:a16="http://schemas.microsoft.com/office/drawing/2014/main" id="{EAB8F726-366D-4CD0-AAF5-2B11BFEC3F56}"/>
              </a:ext>
            </a:extLst>
          </p:cNvPr>
          <p:cNvSpPr>
            <a:spLocks noGrp="1"/>
          </p:cNvSpPr>
          <p:nvPr>
            <p:ph type="body" idx="1"/>
          </p:nvPr>
        </p:nvSpPr>
        <p:spPr/>
        <p:txBody>
          <a:bodyPr/>
          <a:lstStyle/>
          <a:p>
            <a:r>
              <a:rPr lang="en-US" dirty="0"/>
              <a:t>NDAs or Confidentiality Agreements are a must and should be drafted to protect the seller (and the buyers too)</a:t>
            </a:r>
          </a:p>
          <a:p>
            <a:pPr lvl="1"/>
            <a:r>
              <a:rPr lang="en-US" dirty="0"/>
              <a:t>NDAs are more than a promise to keep the sale of the business confidential!</a:t>
            </a:r>
          </a:p>
          <a:p>
            <a:pPr lvl="1"/>
            <a:r>
              <a:rPr lang="en-US" dirty="0"/>
              <a:t>NDAs ideally should have no expiration date (this may be tough to get)</a:t>
            </a:r>
          </a:p>
          <a:p>
            <a:pPr lvl="1"/>
            <a:r>
              <a:rPr lang="en-US" dirty="0"/>
              <a:t>Good NDAs prevent buyers from:</a:t>
            </a:r>
          </a:p>
          <a:p>
            <a:pPr marL="1371600" lvl="3" indent="0">
              <a:buNone/>
            </a:pPr>
            <a:r>
              <a:rPr lang="en-US" dirty="0"/>
              <a:t>Soliciting the Business Owner’s Employees, Customers, Vendors and even certain professional advisors, </a:t>
            </a:r>
            <a:r>
              <a:rPr lang="en-US" u="sng" dirty="0"/>
              <a:t>during and after the acquisition process ends</a:t>
            </a:r>
          </a:p>
          <a:p>
            <a:pPr marL="1371600" lvl="3" indent="0">
              <a:buNone/>
            </a:pPr>
            <a:endParaRPr lang="en-US" u="sng" dirty="0"/>
          </a:p>
        </p:txBody>
      </p:sp>
    </p:spTree>
    <p:extLst>
      <p:ext uri="{BB962C8B-B14F-4D97-AF65-F5344CB8AC3E}">
        <p14:creationId xmlns:p14="http://schemas.microsoft.com/office/powerpoint/2010/main" val="237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EE15-4077-4738-90A0-3F60199E9322}"/>
              </a:ext>
            </a:extLst>
          </p:cNvPr>
          <p:cNvSpPr>
            <a:spLocks noGrp="1"/>
          </p:cNvSpPr>
          <p:nvPr>
            <p:ph type="title"/>
          </p:nvPr>
        </p:nvSpPr>
        <p:spPr>
          <a:xfrm>
            <a:off x="1130270" y="953324"/>
            <a:ext cx="9876086" cy="1049235"/>
          </a:xfrm>
        </p:spPr>
        <p:txBody>
          <a:bodyPr/>
          <a:lstStyle/>
          <a:p>
            <a:pPr marR="0" rtl="0"/>
            <a:r>
              <a:rPr lang="en-US" b="0" i="0" u="none" strike="noStrike" baseline="0" dirty="0">
                <a:latin typeface="Times New Roman" panose="02020603050405020304" pitchFamily="18" charset="0"/>
              </a:rPr>
              <a:t>What should be shared </a:t>
            </a:r>
            <a:r>
              <a:rPr lang="en-US" dirty="0">
                <a:latin typeface="Times New Roman" panose="02020603050405020304" pitchFamily="18" charset="0"/>
              </a:rPr>
              <a:t>BEFORE an O</a:t>
            </a:r>
            <a:r>
              <a:rPr lang="en-US" b="0" i="0" u="none" strike="noStrike" baseline="0" dirty="0">
                <a:latin typeface="Times New Roman" panose="02020603050405020304" pitchFamily="18" charset="0"/>
              </a:rPr>
              <a:t>ffer is Agreed </a:t>
            </a:r>
            <a:r>
              <a:rPr lang="en-US" dirty="0">
                <a:latin typeface="Times New Roman" panose="02020603050405020304" pitchFamily="18" charset="0"/>
              </a:rPr>
              <a:t>U</a:t>
            </a:r>
            <a:r>
              <a:rPr lang="en-US" b="0" i="0" u="none" strike="noStrike" baseline="0" dirty="0">
                <a:latin typeface="Times New Roman" panose="02020603050405020304" pitchFamily="18" charset="0"/>
              </a:rPr>
              <a:t>pon</a:t>
            </a:r>
          </a:p>
        </p:txBody>
      </p:sp>
      <p:sp>
        <p:nvSpPr>
          <p:cNvPr id="3" name="Text Placeholder 2">
            <a:extLst>
              <a:ext uri="{FF2B5EF4-FFF2-40B4-BE49-F238E27FC236}">
                <a16:creationId xmlns:a16="http://schemas.microsoft.com/office/drawing/2014/main" id="{BB6721D1-7893-40EE-A860-D05B6860EDD7}"/>
              </a:ext>
            </a:extLst>
          </p:cNvPr>
          <p:cNvSpPr>
            <a:spLocks noGrp="1"/>
          </p:cNvSpPr>
          <p:nvPr>
            <p:ph type="body" idx="1"/>
          </p:nvPr>
        </p:nvSpPr>
        <p:spPr>
          <a:xfrm>
            <a:off x="1130270" y="1652631"/>
            <a:ext cx="9603275" cy="4060272"/>
          </a:xfrm>
        </p:spPr>
        <p:txBody>
          <a:bodyPr>
            <a:normAutofit fontScale="62500" lnSpcReduction="20000"/>
          </a:bodyPr>
          <a:lstStyle/>
          <a:p>
            <a:r>
              <a:rPr lang="en-US" dirty="0"/>
              <a:t>Gross Revenue &amp; Projected Revenue for next two years</a:t>
            </a:r>
          </a:p>
          <a:p>
            <a:r>
              <a:rPr lang="en-US" dirty="0"/>
              <a:t>Employee Stats such as FTEs, Work Schedules, Benefit Programs in Effect</a:t>
            </a:r>
          </a:p>
          <a:p>
            <a:r>
              <a:rPr lang="en-US" dirty="0"/>
              <a:t>Organization Chart covering the Positions/Titles only</a:t>
            </a:r>
          </a:p>
          <a:p>
            <a:r>
              <a:rPr lang="en-US" dirty="0"/>
              <a:t>EBITDA (or Adjusted EBITDA, if applicable)</a:t>
            </a:r>
          </a:p>
          <a:p>
            <a:r>
              <a:rPr lang="en-US" dirty="0"/>
              <a:t>EBITDA growth record over past three years</a:t>
            </a:r>
          </a:p>
          <a:p>
            <a:r>
              <a:rPr lang="en-US" dirty="0"/>
              <a:t>Projected EBITDA </a:t>
            </a:r>
          </a:p>
          <a:p>
            <a:r>
              <a:rPr lang="en-US" dirty="0"/>
              <a:t>Working Capital on the Balance Sheet (Cash plus A/R less A/P)</a:t>
            </a:r>
          </a:p>
          <a:p>
            <a:r>
              <a:rPr lang="en-US" dirty="0"/>
              <a:t>Inventory Fair Market Value (estimated); Product Lines</a:t>
            </a:r>
          </a:p>
          <a:p>
            <a:r>
              <a:rPr lang="en-US" dirty="0"/>
              <a:t>Websites and Identification of any Intellectual Property included (and excluded) in the sale </a:t>
            </a:r>
          </a:p>
          <a:p>
            <a:r>
              <a:rPr lang="en-US" dirty="0"/>
              <a:t>An overview of the business operation, its owners, capital and tax structure in an executive summary format</a:t>
            </a:r>
          </a:p>
          <a:p>
            <a:r>
              <a:rPr lang="en-US" dirty="0"/>
              <a:t>Exclusive relationships / contracts – which may be described and not necessarily defined in terms of the parties</a:t>
            </a:r>
          </a:p>
          <a:p>
            <a:r>
              <a:rPr lang="en-US" dirty="0"/>
              <a:t>Description of the Real Property occupied by the business and identification of its ownership/lease rate and term</a:t>
            </a:r>
          </a:p>
          <a:p>
            <a:endParaRPr lang="en-US" dirty="0"/>
          </a:p>
          <a:p>
            <a:pPr lvl="1"/>
            <a:endParaRPr lang="en-US" dirty="0"/>
          </a:p>
        </p:txBody>
      </p:sp>
    </p:spTree>
    <p:extLst>
      <p:ext uri="{BB962C8B-B14F-4D97-AF65-F5344CB8AC3E}">
        <p14:creationId xmlns:p14="http://schemas.microsoft.com/office/powerpoint/2010/main" val="354130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EE15-4077-4738-90A0-3F60199E9322}"/>
              </a:ext>
            </a:extLst>
          </p:cNvPr>
          <p:cNvSpPr>
            <a:spLocks noGrp="1"/>
          </p:cNvSpPr>
          <p:nvPr>
            <p:ph type="title"/>
          </p:nvPr>
        </p:nvSpPr>
        <p:spPr/>
        <p:txBody>
          <a:bodyPr/>
          <a:lstStyle/>
          <a:p>
            <a:pPr marR="0" rtl="0"/>
            <a:r>
              <a:rPr lang="en-US" b="0" i="0" u="none" strike="noStrike" baseline="0" dirty="0">
                <a:latin typeface="Times New Roman" panose="02020603050405020304" pitchFamily="18" charset="0"/>
              </a:rPr>
              <a:t>What should be NEVER be shared </a:t>
            </a:r>
            <a:r>
              <a:rPr lang="en-US" dirty="0">
                <a:latin typeface="Times New Roman" panose="02020603050405020304" pitchFamily="18" charset="0"/>
              </a:rPr>
              <a:t>BEFORE an O</a:t>
            </a:r>
            <a:r>
              <a:rPr lang="en-US" b="0" i="0" u="none" strike="noStrike" baseline="0" dirty="0">
                <a:latin typeface="Times New Roman" panose="02020603050405020304" pitchFamily="18" charset="0"/>
              </a:rPr>
              <a:t>ffer is Agreed </a:t>
            </a:r>
            <a:r>
              <a:rPr lang="en-US" dirty="0">
                <a:latin typeface="Times New Roman" panose="02020603050405020304" pitchFamily="18" charset="0"/>
              </a:rPr>
              <a:t>U</a:t>
            </a:r>
            <a:r>
              <a:rPr lang="en-US" b="0" i="0" u="none" strike="noStrike" baseline="0" dirty="0">
                <a:latin typeface="Times New Roman" panose="02020603050405020304" pitchFamily="18" charset="0"/>
              </a:rPr>
              <a:t>pon</a:t>
            </a:r>
          </a:p>
        </p:txBody>
      </p:sp>
      <p:sp>
        <p:nvSpPr>
          <p:cNvPr id="3" name="Text Placeholder 2">
            <a:extLst>
              <a:ext uri="{FF2B5EF4-FFF2-40B4-BE49-F238E27FC236}">
                <a16:creationId xmlns:a16="http://schemas.microsoft.com/office/drawing/2014/main" id="{BB6721D1-7893-40EE-A860-D05B6860EDD7}"/>
              </a:ext>
            </a:extLst>
          </p:cNvPr>
          <p:cNvSpPr>
            <a:spLocks noGrp="1"/>
          </p:cNvSpPr>
          <p:nvPr>
            <p:ph type="body" idx="1"/>
          </p:nvPr>
        </p:nvSpPr>
        <p:spPr>
          <a:xfrm>
            <a:off x="1130270" y="2172749"/>
            <a:ext cx="9603275" cy="3540154"/>
          </a:xfrm>
        </p:spPr>
        <p:txBody>
          <a:bodyPr>
            <a:normAutofit/>
          </a:bodyPr>
          <a:lstStyle/>
          <a:p>
            <a:pPr lvl="1"/>
            <a:r>
              <a:rPr lang="en-US" dirty="0"/>
              <a:t>Internal Financial Statements (Summary Format is appropriate)</a:t>
            </a:r>
          </a:p>
          <a:p>
            <a:pPr lvl="1"/>
            <a:r>
              <a:rPr lang="en-US" dirty="0"/>
              <a:t>Business Tax Returns </a:t>
            </a:r>
          </a:p>
          <a:p>
            <a:pPr lvl="1"/>
            <a:r>
              <a:rPr lang="en-US" dirty="0"/>
              <a:t>Employee Human Resource Records (Names, Pay rates, etc.)</a:t>
            </a:r>
          </a:p>
          <a:p>
            <a:pPr lvl="1"/>
            <a:r>
              <a:rPr lang="en-US" dirty="0"/>
              <a:t>Aged A/R and Aged A/P Reports</a:t>
            </a:r>
          </a:p>
          <a:p>
            <a:pPr lvl="1"/>
            <a:r>
              <a:rPr lang="en-US" dirty="0"/>
              <a:t>Legal Agreements of any kind</a:t>
            </a:r>
          </a:p>
          <a:p>
            <a:pPr lvl="1"/>
            <a:endParaRPr lang="en-US" dirty="0"/>
          </a:p>
          <a:p>
            <a:pPr lvl="1"/>
            <a:r>
              <a:rPr lang="en-US" dirty="0"/>
              <a:t>These types of documents are to be examined by the Buyer’s Due Diligence Team AFTER a Letter of Intent to buy the business has been agreed upon.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0456252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10489</TotalTime>
  <Words>2339</Words>
  <Application>Microsoft Office PowerPoint</Application>
  <PresentationFormat>Widescreen</PresentationFormat>
  <Paragraphs>234</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Century Gothic</vt:lpstr>
      <vt:lpstr>Times</vt:lpstr>
      <vt:lpstr>Times New Roman</vt:lpstr>
      <vt:lpstr>Gallery</vt:lpstr>
      <vt:lpstr>Selling Your Business:  Negotiating Offers and Terms</vt:lpstr>
      <vt:lpstr> Part 1 -- Getting to a Good Offer  Unsolicited Offers to Buy a Business  Ground Rules When a Business is on the Market  The Good Offer – What Does it Look Like?  Part 2 – Negotiating Terms &amp; Conditions   Part 3 – Q &amp; A  </vt:lpstr>
      <vt:lpstr> Unsolicited Offers and What To Do About Them </vt:lpstr>
      <vt:lpstr>Establishing the Ground Rules When Approached by Unsolicited Buyers</vt:lpstr>
      <vt:lpstr>Steps – Before a Real Conversation Takes Place</vt:lpstr>
      <vt:lpstr>After the NDA is Signed</vt:lpstr>
      <vt:lpstr>Non-Disclosure Agreements and why they may not protect the business owner</vt:lpstr>
      <vt:lpstr>What should be shared BEFORE an Offer is Agreed Upon</vt:lpstr>
      <vt:lpstr>What should be NEVER be shared BEFORE an Offer is Agreed Upon</vt:lpstr>
      <vt:lpstr>What Constitutes an Offer?</vt:lpstr>
      <vt:lpstr>When is an Attorney Needed in the Deal Process?</vt:lpstr>
      <vt:lpstr>The Importance of Preparation – especially when your business is not for sale</vt:lpstr>
      <vt:lpstr>Never Do These four Things When an Unsolicited Offer to Buy is Received</vt:lpstr>
      <vt:lpstr>Ground Rules Which Should Not Be Broken When A Business Is On The Market </vt:lpstr>
      <vt:lpstr>The Single Buyer Dilemma</vt:lpstr>
      <vt:lpstr>Sharing the Truth</vt:lpstr>
      <vt:lpstr>The Country Club Selling Price</vt:lpstr>
      <vt:lpstr>It’s Not About Getting to a Win </vt:lpstr>
      <vt:lpstr>Staying the Course</vt:lpstr>
      <vt:lpstr>  The Offer Should Not Arrive in a Six Page Document! </vt:lpstr>
      <vt:lpstr>The Offer Framework is the First Step in Getting a Good Deal done</vt:lpstr>
      <vt:lpstr>The Counter Offer Strategies and Timing</vt:lpstr>
      <vt:lpstr>The Letter of Intent is Vital -- Its Importance is Often Overlooked</vt:lpstr>
      <vt:lpstr>How the LOI Sets the Tone of the Deal and Can Eliminate Many Surprises   </vt:lpstr>
      <vt:lpstr>How Company Culture Should be Weaved into the LOI</vt:lpstr>
      <vt:lpstr>Terms and Conditions in the LOI you Don’t Want to Skip</vt:lpstr>
      <vt:lpstr> Part 1 -- Getting to a Good Offer   Part 2 – Negotiating Terms &amp; Conditions   Part 3 – Q &amp; A  </vt:lpstr>
      <vt:lpstr>Selling Price Means Very Little in Many Deals</vt:lpstr>
      <vt:lpstr>Most Deals Fall Apart for a Reason Neither Side Sees Coming – Beware</vt:lpstr>
      <vt:lpstr>How to Find Common Ground with the Other Side</vt:lpstr>
      <vt:lpstr>Understand the Buyer’s Motivations and Use it When it’s Most Useful</vt:lpstr>
      <vt:lpstr>Specific Terms and Conditions Which May Prove Problematic</vt:lpstr>
      <vt:lpstr>The Importance of Reps and Warranties – Especially for the Seller!</vt:lpstr>
      <vt:lpstr>Why Due Diligence Requires Stamina </vt:lpstr>
      <vt:lpstr>Who Should Negotiate an Earn Out Agreement and Why</vt:lpstr>
      <vt:lpstr>Which Professional Advisors Do you Call Upon When Selling Your Business</vt:lpstr>
      <vt:lpstr> Summary   Unsolicited Offers to Buy a Business are Plentiful   Sellers can Prepare to Address the Unsolicited Offer   Beginning to Develop a Deal Team is a Good First Step  </vt:lpstr>
      <vt:lpstr> Part 1 -- Getting to a Good Offer   Unsolicited Offers to Buy a Business  Ground Rules When a Business is on the Market  The Good Offer – What Does it Look Like?  Part 2 – Negotiating Terms &amp; Conditions   Part 3 – Q &amp; A  </vt:lpstr>
      <vt:lpstr>Holly A. Magister, CPA, CFP®  www.ExitPromise.com  www.EnterpriseTransitions.com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Your Business:  Negotiating Offers and Terms</dc:title>
  <dc:creator>Holly A. Magister, CPA, CFP</dc:creator>
  <cp:lastModifiedBy>Holly A. Magister, CPA, CFP</cp:lastModifiedBy>
  <cp:revision>32</cp:revision>
  <cp:lastPrinted>2018-01-16T15:35:29Z</cp:lastPrinted>
  <dcterms:created xsi:type="dcterms:W3CDTF">2017-08-28T15:00:04Z</dcterms:created>
  <dcterms:modified xsi:type="dcterms:W3CDTF">2018-01-16T15:35:40Z</dcterms:modified>
</cp:coreProperties>
</file>